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1"/>
  </p:sldMasterIdLst>
  <p:notesMasterIdLst>
    <p:notesMasterId r:id="rId110"/>
  </p:notesMasterIdLst>
  <p:handoutMasterIdLst>
    <p:handoutMasterId r:id="rId111"/>
  </p:handoutMasterIdLst>
  <p:sldIdLst>
    <p:sldId id="256" r:id="rId2"/>
    <p:sldId id="369" r:id="rId3"/>
    <p:sldId id="422" r:id="rId4"/>
    <p:sldId id="397" r:id="rId5"/>
    <p:sldId id="416" r:id="rId6"/>
    <p:sldId id="368" r:id="rId7"/>
    <p:sldId id="421" r:id="rId8"/>
    <p:sldId id="398" r:id="rId9"/>
    <p:sldId id="417" r:id="rId10"/>
    <p:sldId id="376" r:id="rId11"/>
    <p:sldId id="378" r:id="rId12"/>
    <p:sldId id="419" r:id="rId13"/>
    <p:sldId id="483" r:id="rId14"/>
    <p:sldId id="399" r:id="rId15"/>
    <p:sldId id="484" r:id="rId16"/>
    <p:sldId id="485" r:id="rId17"/>
    <p:sldId id="486" r:id="rId18"/>
    <p:sldId id="379" r:id="rId19"/>
    <p:sldId id="420" r:id="rId20"/>
    <p:sldId id="482" r:id="rId21"/>
    <p:sldId id="479" r:id="rId22"/>
    <p:sldId id="370" r:id="rId23"/>
    <p:sldId id="418" r:id="rId24"/>
    <p:sldId id="451" r:id="rId25"/>
    <p:sldId id="490" r:id="rId26"/>
    <p:sldId id="380" r:id="rId27"/>
    <p:sldId id="450" r:id="rId28"/>
    <p:sldId id="381" r:id="rId29"/>
    <p:sldId id="383" r:id="rId30"/>
    <p:sldId id="382" r:id="rId31"/>
    <p:sldId id="452" r:id="rId32"/>
    <p:sldId id="453" r:id="rId33"/>
    <p:sldId id="454" r:id="rId34"/>
    <p:sldId id="462" r:id="rId35"/>
    <p:sldId id="384" r:id="rId36"/>
    <p:sldId id="385" r:id="rId37"/>
    <p:sldId id="386" r:id="rId38"/>
    <p:sldId id="489" r:id="rId39"/>
    <p:sldId id="388" r:id="rId40"/>
    <p:sldId id="488" r:id="rId41"/>
    <p:sldId id="371" r:id="rId42"/>
    <p:sldId id="455" r:id="rId43"/>
    <p:sldId id="391" r:id="rId44"/>
    <p:sldId id="393" r:id="rId45"/>
    <p:sldId id="394" r:id="rId46"/>
    <p:sldId id="402" r:id="rId47"/>
    <p:sldId id="404" r:id="rId48"/>
    <p:sldId id="395" r:id="rId49"/>
    <p:sldId id="401" r:id="rId50"/>
    <p:sldId id="405" r:id="rId51"/>
    <p:sldId id="392" r:id="rId52"/>
    <p:sldId id="372" r:id="rId53"/>
    <p:sldId id="457" r:id="rId54"/>
    <p:sldId id="463" r:id="rId55"/>
    <p:sldId id="396" r:id="rId56"/>
    <p:sldId id="412" r:id="rId57"/>
    <p:sldId id="410" r:id="rId58"/>
    <p:sldId id="406" r:id="rId59"/>
    <p:sldId id="407" r:id="rId60"/>
    <p:sldId id="408" r:id="rId61"/>
    <p:sldId id="423" r:id="rId62"/>
    <p:sldId id="389" r:id="rId63"/>
    <p:sldId id="415" r:id="rId64"/>
    <p:sldId id="424" r:id="rId65"/>
    <p:sldId id="409" r:id="rId66"/>
    <p:sldId id="373" r:id="rId67"/>
    <p:sldId id="456" r:id="rId68"/>
    <p:sldId id="464" r:id="rId69"/>
    <p:sldId id="425" r:id="rId70"/>
    <p:sldId id="429" r:id="rId71"/>
    <p:sldId id="430" r:id="rId72"/>
    <p:sldId id="431" r:id="rId73"/>
    <p:sldId id="434" r:id="rId74"/>
    <p:sldId id="428" r:id="rId75"/>
    <p:sldId id="433" r:id="rId76"/>
    <p:sldId id="432" r:id="rId77"/>
    <p:sldId id="435" r:id="rId78"/>
    <p:sldId id="374" r:id="rId79"/>
    <p:sldId id="458" r:id="rId80"/>
    <p:sldId id="465" r:id="rId81"/>
    <p:sldId id="436" r:id="rId82"/>
    <p:sldId id="440" r:id="rId83"/>
    <p:sldId id="437" r:id="rId84"/>
    <p:sldId id="442" r:id="rId85"/>
    <p:sldId id="441" r:id="rId86"/>
    <p:sldId id="443" r:id="rId87"/>
    <p:sldId id="444" r:id="rId88"/>
    <p:sldId id="468" r:id="rId89"/>
    <p:sldId id="375" r:id="rId90"/>
    <p:sldId id="467" r:id="rId91"/>
    <p:sldId id="446" r:id="rId92"/>
    <p:sldId id="470" r:id="rId93"/>
    <p:sldId id="481" r:id="rId94"/>
    <p:sldId id="477" r:id="rId95"/>
    <p:sldId id="476" r:id="rId96"/>
    <p:sldId id="475" r:id="rId97"/>
    <p:sldId id="478" r:id="rId98"/>
    <p:sldId id="469" r:id="rId99"/>
    <p:sldId id="471" r:id="rId100"/>
    <p:sldId id="473" r:id="rId101"/>
    <p:sldId id="472" r:id="rId102"/>
    <p:sldId id="447" r:id="rId103"/>
    <p:sldId id="474" r:id="rId104"/>
    <p:sldId id="377" r:id="rId105"/>
    <p:sldId id="449" r:id="rId106"/>
    <p:sldId id="366" r:id="rId107"/>
    <p:sldId id="448" r:id="rId108"/>
    <p:sldId id="445" r:id="rId109"/>
  </p:sldIdLst>
  <p:sldSz cx="9144000" cy="6858000" type="screen4x3"/>
  <p:notesSz cx="6669088" cy="9928225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3997">
          <p15:clr>
            <a:srgbClr val="A4A3A4"/>
          </p15:clr>
        </p15:guide>
        <p15:guide id="3" orient="horz" pos="981">
          <p15:clr>
            <a:srgbClr val="A4A3A4"/>
          </p15:clr>
        </p15:guide>
        <p15:guide id="4" orient="horz" pos="4156">
          <p15:clr>
            <a:srgbClr val="A4A3A4"/>
          </p15:clr>
        </p15:guide>
        <p15:guide id="5" orient="horz" pos="550">
          <p15:clr>
            <a:srgbClr val="A4A3A4"/>
          </p15:clr>
        </p15:guide>
        <p15:guide id="6" orient="horz" pos="1162">
          <p15:clr>
            <a:srgbClr val="A4A3A4"/>
          </p15:clr>
        </p15:guide>
        <p15:guide id="7" orient="horz" pos="1344">
          <p15:clr>
            <a:srgbClr val="A4A3A4"/>
          </p15:clr>
        </p15:guide>
        <p15:guide id="8" pos="2789">
          <p15:clr>
            <a:srgbClr val="A4A3A4"/>
          </p15:clr>
        </p15:guide>
        <p15:guide id="9" pos="226">
          <p15:clr>
            <a:srgbClr val="A4A3A4"/>
          </p15:clr>
        </p15:guide>
        <p15:guide id="10" pos="1950">
          <p15:clr>
            <a:srgbClr val="A4A3A4"/>
          </p15:clr>
        </p15:guide>
        <p15:guide id="11" pos="3651">
          <p15:clr>
            <a:srgbClr val="A4A3A4"/>
          </p15:clr>
        </p15:guide>
        <p15:guide id="12" pos="3810">
          <p15:clr>
            <a:srgbClr val="A4A3A4"/>
          </p15:clr>
        </p15:guide>
        <p15:guide id="13" pos="2109">
          <p15:clr>
            <a:srgbClr val="A4A3A4"/>
          </p15:clr>
        </p15:guide>
        <p15:guide id="14" pos="5534">
          <p15:clr>
            <a:srgbClr val="A4A3A4"/>
          </p15:clr>
        </p15:guide>
        <p15:guide id="15" pos="408">
          <p15:clr>
            <a:srgbClr val="A4A3A4"/>
          </p15:clr>
        </p15:guide>
        <p15:guide id="16" pos="5352">
          <p15:clr>
            <a:srgbClr val="A4A3A4"/>
          </p15:clr>
        </p15:guide>
        <p15:guide id="17" pos="29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03C97"/>
    <a:srgbClr val="A5A196"/>
    <a:srgbClr val="474329"/>
    <a:srgbClr val="625C38"/>
    <a:srgbClr val="AFA671"/>
    <a:srgbClr val="ABA269"/>
    <a:srgbClr val="A9A067"/>
    <a:srgbClr val="DAD6BE"/>
    <a:srgbClr val="93A7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64" autoAdjust="0"/>
    <p:restoredTop sz="96433" autoAdjust="0"/>
  </p:normalViewPr>
  <p:slideViewPr>
    <p:cSldViewPr>
      <p:cViewPr varScale="1">
        <p:scale>
          <a:sx n="112" d="100"/>
          <a:sy n="112" d="100"/>
        </p:scale>
        <p:origin x="1464" y="108"/>
      </p:cViewPr>
      <p:guideLst>
        <p:guide orient="horz" pos="391"/>
        <p:guide orient="horz" pos="3997"/>
        <p:guide orient="horz" pos="981"/>
        <p:guide orient="horz" pos="4156"/>
        <p:guide orient="horz" pos="550"/>
        <p:guide orient="horz" pos="1162"/>
        <p:guide orient="horz" pos="1344"/>
        <p:guide pos="2789"/>
        <p:guide pos="226"/>
        <p:guide pos="1950"/>
        <p:guide pos="3651"/>
        <p:guide pos="3810"/>
        <p:guide pos="2109"/>
        <p:guide pos="5534"/>
        <p:guide pos="408"/>
        <p:guide pos="5352"/>
        <p:guide pos="297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howGuides="1">
      <p:cViewPr varScale="1">
        <p:scale>
          <a:sx n="77" d="100"/>
          <a:sy n="77" d="100"/>
        </p:scale>
        <p:origin x="-2136" y="-102"/>
      </p:cViewPr>
      <p:guideLst>
        <p:guide orient="horz" pos="3127"/>
        <p:guide pos="210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notesMaster" Target="notesMasters/notesMaster1.xml"/><Relationship Id="rId115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6663" y="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8047728-85AF-4836-9DBB-0F074532E785}" type="datetimeFigureOut">
              <a:rPr lang="de-CH"/>
              <a:pPr>
                <a:defRPr/>
              </a:pPr>
              <a:t>25.04.2017</a:t>
            </a:fld>
            <a:endParaRPr lang="de-CH"/>
          </a:p>
        </p:txBody>
      </p:sp>
      <p:sp>
        <p:nvSpPr>
          <p:cNvPr id="1054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1054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6663" y="942975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0E87BBE-943D-4380-B295-87B2A3B7B578}" type="slidenum">
              <a:rPr lang="de-CH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20226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90838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6663" y="0"/>
            <a:ext cx="2890837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B0477E2-9592-44D0-B9EA-C373F49D8623}" type="datetimeFigureOut">
              <a:rPr lang="de-CH" smtClean="0"/>
              <a:pPr>
                <a:defRPr/>
              </a:pPr>
              <a:t>25.04.2017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52488" y="744538"/>
            <a:ext cx="4964112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750" y="4716463"/>
            <a:ext cx="5335588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 dirty="0" smtClean="0"/>
              <a:t>Textmasterformate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CH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890838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6663" y="9429750"/>
            <a:ext cx="2890837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70430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3377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8143652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0646191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439024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614324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635759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992946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5044839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5708937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407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14029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3594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25685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278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486738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949888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230531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713741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70057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760854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925414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187391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203914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98065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450287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081280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930351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569885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917849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40292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989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204809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556678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627671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944706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32155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463138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95607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658263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0614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2009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363205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417962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44901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611403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825416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896543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10173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89536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926288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28085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7356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24631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458776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60067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557150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959198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2443617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627455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240362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183302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60177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87276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408290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3709130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575512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7108272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718900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4632690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8056035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855917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812743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485065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6771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463349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577613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519683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0809943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3042908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63048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402521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973131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996361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926197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1776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8780052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726975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9338679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93720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804572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0537281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2048170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6121623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890631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6791718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8317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525150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687216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9038803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6000625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8876730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947385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740108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2702126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398635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7655869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42024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bgerundetes Rechteck 9"/>
          <p:cNvSpPr/>
          <p:nvPr userDrawn="1"/>
        </p:nvSpPr>
        <p:spPr>
          <a:xfrm>
            <a:off x="358774" y="1557338"/>
            <a:ext cx="8426449" cy="5040312"/>
          </a:xfrm>
          <a:prstGeom prst="roundRect">
            <a:avLst>
              <a:gd name="adj" fmla="val 2211"/>
            </a:avLst>
          </a:prstGeom>
          <a:solidFill>
            <a:srgbClr val="00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5"/>
            <a:ext cx="7848600" cy="432198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14" name="Textplatzhalter 28"/>
          <p:cNvSpPr>
            <a:spLocks noGrp="1"/>
          </p:cNvSpPr>
          <p:nvPr>
            <p:ph type="body" sz="quarter" idx="26"/>
          </p:nvPr>
        </p:nvSpPr>
        <p:spPr bwMode="white">
          <a:xfrm>
            <a:off x="647701" y="5805264"/>
            <a:ext cx="7848600" cy="539974"/>
          </a:xfrm>
        </p:spPr>
        <p:txBody>
          <a:bodyPr anchor="b" anchorCtr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15" name="Textplatzhalter 28"/>
          <p:cNvSpPr>
            <a:spLocks noGrp="1"/>
          </p:cNvSpPr>
          <p:nvPr>
            <p:ph type="body" sz="quarter" idx="25" hasCustomPrompt="1"/>
          </p:nvPr>
        </p:nvSpPr>
        <p:spPr bwMode="white">
          <a:xfrm>
            <a:off x="647701" y="2816932"/>
            <a:ext cx="7848600" cy="413258"/>
          </a:xfrm>
        </p:spPr>
        <p:txBody>
          <a:bodyPr/>
          <a:lstStyle>
            <a:lvl1pPr marL="0" indent="0">
              <a:buFontTx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For company</a:t>
            </a:r>
            <a:endParaRPr lang="en-GB" noProof="0" dirty="0"/>
          </a:p>
        </p:txBody>
      </p:sp>
      <p:sp>
        <p:nvSpPr>
          <p:cNvPr id="17" name="Textplatzhalter 33"/>
          <p:cNvSpPr>
            <a:spLocks noGrp="1"/>
          </p:cNvSpPr>
          <p:nvPr>
            <p:ph type="body" sz="quarter" idx="27" hasCustomPrompt="1"/>
          </p:nvPr>
        </p:nvSpPr>
        <p:spPr bwMode="white">
          <a:xfrm>
            <a:off x="647701" y="3248981"/>
            <a:ext cx="7848600" cy="360039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18" name="Textplatzhalter 33"/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636687" y="3933825"/>
            <a:ext cx="7848600" cy="360039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Name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48905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 userDrawn="1"/>
        </p:nvSpPr>
        <p:spPr>
          <a:xfrm>
            <a:off x="358775" y="1557338"/>
            <a:ext cx="8426449" cy="5040312"/>
          </a:xfrm>
          <a:prstGeom prst="roundRect">
            <a:avLst>
              <a:gd name="adj" fmla="val 218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4"/>
            <a:ext cx="7848600" cy="684225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7" name="Textplatzhalter 33"/>
          <p:cNvSpPr>
            <a:spLocks noGrp="1"/>
          </p:cNvSpPr>
          <p:nvPr>
            <p:ph type="body" sz="quarter" idx="28" hasCustomPrompt="1"/>
          </p:nvPr>
        </p:nvSpPr>
        <p:spPr bwMode="white">
          <a:xfrm>
            <a:off x="647700" y="3933057"/>
            <a:ext cx="7848600" cy="1836203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Contact</a:t>
            </a:r>
            <a:br>
              <a:rPr lang="en-GB" noProof="0" dirty="0" smtClean="0"/>
            </a:br>
            <a:r>
              <a:rPr lang="en-GB" noProof="0" dirty="0" smtClean="0"/>
              <a:t>E-Mail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953480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bgerundetes Rechteck 9"/>
          <p:cNvSpPr/>
          <p:nvPr userDrawn="1"/>
        </p:nvSpPr>
        <p:spPr>
          <a:xfrm>
            <a:off x="358775" y="1557338"/>
            <a:ext cx="8426449" cy="972000"/>
          </a:xfrm>
          <a:prstGeom prst="roundRect">
            <a:avLst>
              <a:gd name="adj" fmla="val 11677"/>
            </a:avLst>
          </a:prstGeom>
          <a:solidFill>
            <a:srgbClr val="9ED6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sp>
        <p:nvSpPr>
          <p:cNvPr id="11" name="Bildplatzhalter 4"/>
          <p:cNvSpPr>
            <a:spLocks noGrp="1"/>
          </p:cNvSpPr>
          <p:nvPr>
            <p:ph type="pic" sz="quarter" idx="28"/>
          </p:nvPr>
        </p:nvSpPr>
        <p:spPr>
          <a:xfrm>
            <a:off x="358775" y="2673350"/>
            <a:ext cx="8426447" cy="3924300"/>
          </a:xfrm>
          <a:prstGeom prst="roundRect">
            <a:avLst>
              <a:gd name="adj" fmla="val 2547"/>
            </a:avLst>
          </a:prstGeom>
          <a:solidFill>
            <a:schemeClr val="bg1">
              <a:lumMod val="95000"/>
            </a:schemeClr>
          </a:solidFill>
        </p:spPr>
        <p:txBody>
          <a:bodyPr tIns="54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5"/>
            <a:ext cx="7848600" cy="504206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004893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9" name="Textplatzhalter 33"/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647700" y="3933057"/>
            <a:ext cx="3779838" cy="1836203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Contact</a:t>
            </a:r>
            <a:br>
              <a:rPr lang="en-GB" noProof="0" dirty="0" smtClean="0"/>
            </a:br>
            <a:r>
              <a:rPr lang="en-GB" noProof="0" dirty="0" smtClean="0"/>
              <a:t>E-Mail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44317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28"/>
          </p:nvPr>
        </p:nvSpPr>
        <p:spPr>
          <a:xfrm>
            <a:off x="358775" y="1557338"/>
            <a:ext cx="8426447" cy="5040312"/>
          </a:xfrm>
          <a:prstGeom prst="roundRect">
            <a:avLst>
              <a:gd name="adj" fmla="val 2032"/>
            </a:avLst>
          </a:prstGeom>
          <a:solidFill>
            <a:schemeClr val="bg1">
              <a:lumMod val="95000"/>
            </a:schemeClr>
          </a:solidFill>
        </p:spPr>
        <p:txBody>
          <a:bodyPr tIns="54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4"/>
            <a:ext cx="7848600" cy="684225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7" name="Textplatzhalter 33"/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647700" y="3933057"/>
            <a:ext cx="3779838" cy="1836203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Contact</a:t>
            </a:r>
            <a:br>
              <a:rPr lang="en-GB" noProof="0" dirty="0" smtClean="0"/>
            </a:br>
            <a:r>
              <a:rPr lang="en-GB" noProof="0" dirty="0" smtClean="0"/>
              <a:t>E-Mail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66808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647700" y="1557338"/>
            <a:ext cx="7848600" cy="4787900"/>
          </a:xfrm>
        </p:spPr>
        <p:txBody>
          <a:bodyPr/>
          <a:lstStyle>
            <a:lvl1pPr marL="0" indent="0">
              <a:buNone/>
              <a:defRPr b="1"/>
            </a:lvl1pPr>
            <a:lvl2pPr marL="270000" indent="-270000">
              <a:buFont typeface="Wingdings 2" panose="05020102010507070707" pitchFamily="18" charset="2"/>
              <a:buChar char=""/>
              <a:defRPr sz="1600"/>
            </a:lvl2pPr>
            <a:lvl3pPr marL="540000">
              <a:defRPr sz="1400"/>
            </a:lvl3pPr>
            <a:lvl4pPr marL="810000">
              <a:defRPr/>
            </a:lvl4pPr>
            <a:lvl5pPr marL="10800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27814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47701" y="1557338"/>
            <a:ext cx="7848600" cy="287486"/>
          </a:xfrm>
        </p:spPr>
        <p:txBody>
          <a:bodyPr/>
          <a:lstStyle>
            <a:lvl1pPr marL="0" indent="0">
              <a:buNone/>
              <a:defRPr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Subtitle</a:t>
            </a:r>
            <a:endParaRPr lang="en-GB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647701" y="1844825"/>
            <a:ext cx="7848600" cy="45004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647700" y="1557338"/>
            <a:ext cx="7848600" cy="4787900"/>
          </a:xfrm>
        </p:spPr>
        <p:txBody>
          <a:bodyPr/>
          <a:lstStyle>
            <a:lvl1pPr marL="228600" indent="-228600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647700" y="4283869"/>
            <a:ext cx="2447925" cy="16652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47699" y="3608387"/>
            <a:ext cx="2447925" cy="6762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de-CH" dirty="0" smtClean="0"/>
              <a:t>Name</a:t>
            </a:r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2"/>
          </p:nvPr>
        </p:nvSpPr>
        <p:spPr>
          <a:xfrm>
            <a:off x="647700" y="1836688"/>
            <a:ext cx="2447925" cy="143986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/>
          </a:p>
        </p:txBody>
      </p:sp>
      <p:sp>
        <p:nvSpPr>
          <p:cNvPr id="14" name="Textplatzhalter 12"/>
          <p:cNvSpPr>
            <a:spLocks noGrp="1"/>
          </p:cNvSpPr>
          <p:nvPr>
            <p:ph type="body" sz="quarter" idx="15"/>
          </p:nvPr>
        </p:nvSpPr>
        <p:spPr>
          <a:xfrm>
            <a:off x="3341986" y="4291856"/>
            <a:ext cx="2447925" cy="16652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341985" y="3616374"/>
            <a:ext cx="2447925" cy="6762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de-CH" dirty="0" smtClean="0"/>
              <a:t>Name</a:t>
            </a:r>
            <a:endParaRPr lang="de-CH" dirty="0"/>
          </a:p>
        </p:txBody>
      </p:sp>
      <p:sp>
        <p:nvSpPr>
          <p:cNvPr id="16" name="Bildplatzhalter 8"/>
          <p:cNvSpPr>
            <a:spLocks noGrp="1"/>
          </p:cNvSpPr>
          <p:nvPr>
            <p:ph type="pic" sz="quarter" idx="17"/>
          </p:nvPr>
        </p:nvSpPr>
        <p:spPr>
          <a:xfrm>
            <a:off x="3341986" y="1844675"/>
            <a:ext cx="2447925" cy="143986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/>
          </a:p>
        </p:txBody>
      </p:sp>
      <p:sp>
        <p:nvSpPr>
          <p:cNvPr id="17" name="Textplatzhalter 12"/>
          <p:cNvSpPr>
            <a:spLocks noGrp="1"/>
          </p:cNvSpPr>
          <p:nvPr>
            <p:ph type="body" sz="quarter" idx="18"/>
          </p:nvPr>
        </p:nvSpPr>
        <p:spPr>
          <a:xfrm>
            <a:off x="6048375" y="4291856"/>
            <a:ext cx="2447925" cy="16652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6048374" y="3616374"/>
            <a:ext cx="2447925" cy="6762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de-CH" dirty="0" smtClean="0"/>
              <a:t>Name</a:t>
            </a:r>
            <a:endParaRPr lang="de-CH" dirty="0"/>
          </a:p>
        </p:txBody>
      </p:sp>
      <p:sp>
        <p:nvSpPr>
          <p:cNvPr id="19" name="Bildplatzhalter 8"/>
          <p:cNvSpPr>
            <a:spLocks noGrp="1"/>
          </p:cNvSpPr>
          <p:nvPr>
            <p:ph type="pic" sz="quarter" idx="20"/>
          </p:nvPr>
        </p:nvSpPr>
        <p:spPr>
          <a:xfrm>
            <a:off x="6048375" y="1844675"/>
            <a:ext cx="2447925" cy="143986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64225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37838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47701" y="1557338"/>
            <a:ext cx="7848600" cy="287486"/>
          </a:xfrm>
        </p:spPr>
        <p:txBody>
          <a:bodyPr/>
          <a:lstStyle>
            <a:lvl1pPr marL="0" indent="0">
              <a:buNone/>
              <a:defRPr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Subtitle</a:t>
            </a:r>
            <a:endParaRPr lang="en-GB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976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647700" y="3032956"/>
            <a:ext cx="7848600" cy="1727745"/>
          </a:xfrm>
        </p:spPr>
        <p:txBody>
          <a:bodyPr/>
          <a:lstStyle>
            <a:lvl1pPr marL="0" indent="0">
              <a:buNone/>
              <a:defRPr sz="3000">
                <a:solidFill>
                  <a:srgbClr val="004893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9" name="Textplatzhalter 10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47700" y="2708921"/>
            <a:ext cx="7848600" cy="324035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A09991"/>
                </a:solidFill>
              </a:defRPr>
            </a:lvl1pPr>
          </a:lstStyle>
          <a:p>
            <a:pPr lvl="0"/>
            <a:r>
              <a:rPr lang="en-GB" noProof="0" dirty="0" smtClean="0"/>
              <a:t>Section</a:t>
            </a:r>
            <a:endParaRPr lang="en-GB" noProof="0" dirty="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647700" y="3051428"/>
            <a:ext cx="7848600" cy="0"/>
          </a:xfrm>
          <a:prstGeom prst="line">
            <a:avLst/>
          </a:prstGeom>
          <a:ln w="12700">
            <a:solidFill>
              <a:srgbClr val="A099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382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platzhalter 1"/>
          <p:cNvSpPr>
            <a:spLocks noGrp="1"/>
          </p:cNvSpPr>
          <p:nvPr>
            <p:ph type="title"/>
          </p:nvPr>
        </p:nvSpPr>
        <p:spPr bwMode="auto">
          <a:xfrm>
            <a:off x="647701" y="873125"/>
            <a:ext cx="7848600" cy="431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smtClean="0"/>
              <a:t>Title</a:t>
            </a:r>
          </a:p>
        </p:txBody>
      </p:sp>
      <p:sp>
        <p:nvSpPr>
          <p:cNvPr id="24579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647700" y="1557338"/>
            <a:ext cx="7848600" cy="478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358775" y="6597650"/>
            <a:ext cx="5148262" cy="21572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7320214" y="6597650"/>
            <a:ext cx="1465012" cy="17972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2" name="Abgerundetes Rechteck 1"/>
          <p:cNvSpPr/>
          <p:nvPr/>
        </p:nvSpPr>
        <p:spPr>
          <a:xfrm>
            <a:off x="358775" y="-9525"/>
            <a:ext cx="8426450" cy="630237"/>
          </a:xfrm>
          <a:custGeom>
            <a:avLst/>
            <a:gdLst/>
            <a:ahLst/>
            <a:cxnLst/>
            <a:rect l="l" t="t" r="r" b="b"/>
            <a:pathLst>
              <a:path w="8426450" h="630237">
                <a:moveTo>
                  <a:pt x="0" y="0"/>
                </a:moveTo>
                <a:lnTo>
                  <a:pt x="8426450" y="0"/>
                </a:lnTo>
                <a:lnTo>
                  <a:pt x="8426450" y="520793"/>
                </a:lnTo>
                <a:cubicBezTo>
                  <a:pt x="8426450" y="581237"/>
                  <a:pt x="8377450" y="630237"/>
                  <a:pt x="8317006" y="630237"/>
                </a:cubicBezTo>
                <a:lnTo>
                  <a:pt x="109444" y="630237"/>
                </a:lnTo>
                <a:cubicBezTo>
                  <a:pt x="49000" y="630237"/>
                  <a:pt x="0" y="581237"/>
                  <a:pt x="0" y="520793"/>
                </a:cubicBezTo>
                <a:close/>
              </a:path>
            </a:pathLst>
          </a:custGeom>
          <a:solidFill>
            <a:srgbClr val="00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47" y="179257"/>
            <a:ext cx="1063447" cy="17099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213" y="124018"/>
            <a:ext cx="1191463" cy="36027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79" r:id="rId2"/>
    <p:sldLayoutId id="2147483755" r:id="rId3"/>
    <p:sldLayoutId id="2147483756" r:id="rId4"/>
    <p:sldLayoutId id="2147483778" r:id="rId5"/>
    <p:sldLayoutId id="2147483762" r:id="rId6"/>
    <p:sldLayoutId id="2147483777" r:id="rId7"/>
    <p:sldLayoutId id="2147483761" r:id="rId8"/>
    <p:sldLayoutId id="2147483781" r:id="rId9"/>
    <p:sldLayoutId id="2147483771" r:id="rId10"/>
    <p:sldLayoutId id="2147483775" r:id="rId11"/>
    <p:sldLayoutId id="2147483776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0" kern="1200">
          <a:solidFill>
            <a:srgbClr val="004893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9pPr>
    </p:titleStyle>
    <p:bodyStyle>
      <a:lvl1pPr marL="270000" indent="-270000" algn="l" rtl="0" eaLnBrk="1" fontAlgn="base" hangingPunct="1">
        <a:spcBef>
          <a:spcPts val="800"/>
        </a:spcBef>
        <a:spcAft>
          <a:spcPct val="0"/>
        </a:spcAft>
        <a:buClr>
          <a:srgbClr val="004893"/>
        </a:buClr>
        <a:buFont typeface="Wingdings 2" panose="05020102010507070707" pitchFamily="18" charset="2"/>
        <a:buChar char="¡"/>
        <a:tabLst>
          <a:tab pos="893763" algn="l"/>
        </a:tabLst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rtl="0" eaLnBrk="1" fontAlgn="base" hangingPunct="1">
        <a:spcBef>
          <a:spcPts val="600"/>
        </a:spcBef>
        <a:spcAft>
          <a:spcPct val="0"/>
        </a:spcAft>
        <a:buClr>
          <a:srgbClr val="004893"/>
        </a:buClr>
        <a:buFont typeface="Arial" panose="020B0604020202020204" pitchFamily="34" charset="0"/>
        <a:buChar char="–"/>
        <a:tabLst>
          <a:tab pos="893763" algn="l"/>
        </a:tabLst>
        <a:defRPr sz="1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rtl="0" eaLnBrk="1" fontAlgn="base" hangingPunct="1">
        <a:spcBef>
          <a:spcPts val="400"/>
        </a:spcBef>
        <a:spcAft>
          <a:spcPct val="0"/>
        </a:spcAft>
        <a:buClr>
          <a:srgbClr val="004893"/>
        </a:buClr>
        <a:buFont typeface="Arial" panose="020B0604020202020204" pitchFamily="34" charset="0"/>
        <a:buChar char="–"/>
        <a:tabLst>
          <a:tab pos="893763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0000" algn="l" rtl="0" eaLnBrk="1" fontAlgn="base" hangingPunct="1">
        <a:spcBef>
          <a:spcPts val="400"/>
        </a:spcBef>
        <a:spcAft>
          <a:spcPct val="0"/>
        </a:spcAft>
        <a:buClr>
          <a:srgbClr val="004893"/>
        </a:buClr>
        <a:buFont typeface="Arial" panose="020B0604020202020204" pitchFamily="34" charset="0"/>
        <a:buChar char="–"/>
        <a:tabLst>
          <a:tab pos="893763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marR="0" indent="-270000" algn="l" defTabSz="989013" rtl="0" eaLnBrk="1" fontAlgn="base" latinLnBrk="0" hangingPunct="1">
        <a:lnSpc>
          <a:spcPct val="100000"/>
        </a:lnSpc>
        <a:spcBef>
          <a:spcPts val="400"/>
        </a:spcBef>
        <a:spcAft>
          <a:spcPct val="0"/>
        </a:spcAft>
        <a:buClr>
          <a:srgbClr val="004893"/>
        </a:buClr>
        <a:buSzTx/>
        <a:buFont typeface="Arial" panose="020B0604020202020204" pitchFamily="34" charset="0"/>
        <a:buChar char="–"/>
        <a:tabLst>
          <a:tab pos="893763" algn="l"/>
        </a:tabLst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073150" indent="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None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01800" marR="0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Tx/>
        <a:buFont typeface="Arial" pitchFamily="34" charset="0"/>
        <a:buNone/>
        <a:tabLst>
          <a:tab pos="893763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17" Type="http://schemas.openxmlformats.org/officeDocument/2006/relationships/image" Target="../media/image34.jpe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5" Type="http://schemas.openxmlformats.org/officeDocument/2006/relationships/image" Target="../media/image3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Relationship Id="rId1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avaBeans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ws/CardValidator?wsdl" TargetMode="Externa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 dirty="0" smtClean="0"/>
              <a:t>Java EE </a:t>
            </a:r>
            <a:r>
              <a:rPr lang="en-GB" dirty="0" smtClean="0"/>
              <a:t>Concepts</a:t>
            </a:r>
            <a:endParaRPr lang="en-GB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b="1" dirty="0" err="1" smtClean="0"/>
              <a:t>Avaloq</a:t>
            </a:r>
            <a:r>
              <a:rPr lang="en-GB" b="1" dirty="0" smtClean="0"/>
              <a:t> Evolution AG  </a:t>
            </a:r>
            <a:r>
              <a:rPr lang="en-GB" dirty="0" smtClean="0"/>
              <a:t>|  </a:t>
            </a:r>
            <a:r>
              <a:rPr lang="en-GB" dirty="0" err="1" smtClean="0"/>
              <a:t>Allmendstrasse</a:t>
            </a:r>
            <a:r>
              <a:rPr lang="en-GB" dirty="0" smtClean="0"/>
              <a:t> 140 | 8027 Zurich | Switzerland</a:t>
            </a:r>
          </a:p>
          <a:p>
            <a:r>
              <a:rPr lang="en-GB" dirty="0" smtClean="0"/>
              <a:t>T +41 58 316 10 10 | F +41 58 316 10 19 | www.avaloq.com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lvl="0"/>
            <a:r>
              <a:rPr lang="en-GB" dirty="0" err="1" smtClean="0"/>
              <a:t>Avaloq</a:t>
            </a:r>
            <a:r>
              <a:rPr lang="en-GB" dirty="0" smtClean="0"/>
              <a:t> Innovation Ltd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GB" dirty="0" smtClean="0"/>
              <a:t>November </a:t>
            </a:r>
            <a:r>
              <a:rPr lang="en-GB" dirty="0" smtClean="0"/>
              <a:t>2016</a:t>
            </a:r>
            <a:endParaRPr lang="en-GB" dirty="0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Simon Nattrass</a:t>
            </a:r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EE History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</a:t>
            </a:fld>
            <a:endParaRPr lang="de-CH" dirty="0"/>
          </a:p>
        </p:txBody>
      </p:sp>
      <p:pic>
        <p:nvPicPr>
          <p:cNvPr id="1026" name="Picture 2" descr="http://3.bp.blogspot.com/-q2AWk6gJB2g/Ua1t66pPSBI/AAAAAAAAam8/ecwmaS9zNCw/s1600/ee-roadm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27" y="1352761"/>
            <a:ext cx="8471545" cy="519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665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err="1" smtClean="0"/>
              <a:t>Params</a:t>
            </a:r>
            <a:r>
              <a:rPr lang="en-US" dirty="0" smtClean="0"/>
              <a:t>, either as part of the URL path or a query on the URL (amongst others).</a:t>
            </a:r>
          </a:p>
          <a:p>
            <a:pPr lvl="1"/>
            <a:endParaRPr lang="en-US" dirty="0" smtClean="0"/>
          </a:p>
          <a:p>
            <a:pPr lvl="1"/>
            <a:r>
              <a:rPr lang="en-US" altLang="en-US" dirty="0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@Path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"/{id}"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Book </a:t>
            </a:r>
            <a:r>
              <a:rPr lang="en-US" altLang="en-US" dirty="0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dirty="0" err="1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PathParam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"id"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Long id</a:t>
            </a:r>
            <a:r>
              <a:rPr lang="en-US" altLang="en-US" dirty="0" smtClean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 smtClean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/>
            <a:r>
              <a:rPr lang="en-US" dirty="0" smtClean="0"/>
              <a:t>Part of URL (</a:t>
            </a:r>
            <a:r>
              <a:rPr lang="en-US" b="1" dirty="0" smtClean="0"/>
              <a:t>@</a:t>
            </a:r>
            <a:r>
              <a:rPr lang="en-US" b="1" dirty="0" err="1" smtClean="0"/>
              <a:t>PathParam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/books/123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/>
          </a:p>
          <a:p>
            <a:pPr lvl="1"/>
            <a:r>
              <a:rPr lang="en-US" altLang="en-US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en-US" dirty="0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remove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dirty="0" err="1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QueryParam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"id"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Long id)</a:t>
            </a:r>
            <a:r>
              <a:rPr lang="en-US" altLang="en-US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dirty="0"/>
          </a:p>
          <a:p>
            <a:pPr lvl="2"/>
            <a:r>
              <a:rPr lang="en-US" dirty="0" smtClean="0"/>
              <a:t>Query on the URL (</a:t>
            </a:r>
            <a:r>
              <a:rPr lang="en-US" b="1" dirty="0" smtClean="0"/>
              <a:t>@</a:t>
            </a:r>
            <a:r>
              <a:rPr lang="en-US" b="1" dirty="0" err="1" smtClean="0"/>
              <a:t>QueryParam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/</a:t>
            </a:r>
            <a:r>
              <a:rPr lang="en-US" dirty="0" err="1" smtClean="0"/>
              <a:t>books?id</a:t>
            </a:r>
            <a:r>
              <a:rPr lang="en-US" dirty="0" smtClean="0"/>
              <a:t>=123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@</a:t>
            </a:r>
            <a:r>
              <a:rPr lang="en-US" b="1" dirty="0" smtClean="0"/>
              <a:t>Bean </a:t>
            </a:r>
            <a:r>
              <a:rPr lang="en-US" b="1" dirty="0" err="1" smtClean="0"/>
              <a:t>Param</a:t>
            </a:r>
            <a:endParaRPr lang="en-US" b="1" dirty="0" smtClean="0"/>
          </a:p>
          <a:p>
            <a:pPr lvl="2"/>
            <a:r>
              <a:rPr lang="en-US" dirty="0" smtClean="0"/>
              <a:t>Used to aggregate parameters.</a:t>
            </a:r>
          </a:p>
          <a:p>
            <a:pPr lvl="2"/>
            <a:r>
              <a:rPr lang="en-US" dirty="0" smtClean="0"/>
              <a:t>JAX-RS will introspect and inject parameters.</a:t>
            </a:r>
          </a:p>
          <a:p>
            <a:pPr lvl="1"/>
            <a:endParaRPr lang="en-US" dirty="0"/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JAX-RS - </a:t>
            </a:r>
            <a:r>
              <a:rPr lang="en-US" dirty="0" err="1" smtClean="0"/>
              <a:t>Params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811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Client tool for REST APIs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REST HTTP verbs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Postman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101</a:t>
            </a:fld>
            <a:endParaRPr lang="de-CH" dirty="0"/>
          </a:p>
        </p:txBody>
      </p:sp>
      <p:pic>
        <p:nvPicPr>
          <p:cNvPr id="8" name="Picture 2" descr="Image result for postman ap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385" y="692696"/>
            <a:ext cx="3907841" cy="142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67" y="2091670"/>
            <a:ext cx="7922666" cy="448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7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Foo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JAX-RS and Creating a Web Service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6308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REST is leaner and hence more performant</a:t>
            </a:r>
          </a:p>
          <a:p>
            <a:pPr lvl="1"/>
            <a:r>
              <a:rPr lang="en-US" dirty="0" smtClean="0"/>
              <a:t>Any downsides?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vs SOAP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103</a:t>
            </a:fld>
            <a:endParaRPr lang="de-CH" dirty="0"/>
          </a:p>
        </p:txBody>
      </p:sp>
      <p:pic>
        <p:nvPicPr>
          <p:cNvPr id="5124" name="Picture 4" descr="Image result for rest vs so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29" y="2348880"/>
            <a:ext cx="8125141" cy="403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nordicapis.com/wp-content/uploads/soap_vs_res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873125"/>
            <a:ext cx="361950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24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Your journey has just begun…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104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 smtClean="0"/>
              <a:t>Find it in the your nearest library</a:t>
            </a:r>
            <a:endParaRPr lang="en-GB" b="0" dirty="0"/>
          </a:p>
        </p:txBody>
      </p:sp>
      <p:pic>
        <p:nvPicPr>
          <p:cNvPr id="3076" name="Picture 4" descr="Image result for apress beginning javaee7 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664346"/>
            <a:ext cx="3460750" cy="457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38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Future 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105</a:t>
            </a:fld>
            <a:endParaRPr lang="de-CH" dirty="0"/>
          </a:p>
        </p:txBody>
      </p:sp>
      <p:pic>
        <p:nvPicPr>
          <p:cNvPr id="1026" name="Picture 2" descr="Image result for java ee 8 roadm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2108199"/>
            <a:ext cx="7048500" cy="368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11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 dirty="0" smtClean="0"/>
              <a:t>Thank you for your attention.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GB" dirty="0" smtClean="0"/>
              <a:t>Simon Nattrass</a:t>
            </a:r>
            <a:endParaRPr lang="en-GB" dirty="0"/>
          </a:p>
          <a:p>
            <a:r>
              <a:rPr lang="en-US" dirty="0" smtClean="0"/>
              <a:t>Simon.Nattrass@avaloq.com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013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But…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107</a:t>
            </a:fld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39565">
            <a:off x="4770909" y="1554464"/>
            <a:ext cx="3725391" cy="40269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95295">
            <a:off x="667854" y="1919585"/>
            <a:ext cx="3717653" cy="402699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39552" y="1514893"/>
            <a:ext cx="7848600" cy="47879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710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/>
              <a:t>The </a:t>
            </a:r>
            <a:r>
              <a:rPr lang="en-US" b="1" dirty="0" err="1"/>
              <a:t>wsimport</a:t>
            </a:r>
            <a:r>
              <a:rPr lang="en-US" dirty="0"/>
              <a:t> tool is used to parse an existing Web Services Description Language (WSDL) file and generate required files (JAX-WS portable artifacts) for web service client to access the published web services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WSDL -&gt; Java skeleton code for client.</a:t>
            </a:r>
          </a:p>
          <a:p>
            <a:pPr lvl="1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Down (WSDL to Client Implementation)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3716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EE Specs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11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050" name="Picture 2" descr="javaee7-pancake.png (1365×60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01" y="1916832"/>
            <a:ext cx="8504372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77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Spec Popularity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12</a:t>
            </a:fld>
            <a:endParaRPr lang="de-CH" dirty="0"/>
          </a:p>
        </p:txBody>
      </p:sp>
      <p:pic>
        <p:nvPicPr>
          <p:cNvPr id="10242" name="Picture 2" descr="Image result for javaee specifica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48" y="1524436"/>
            <a:ext cx="4536504" cy="50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26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Enterprise Toolbox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13</a:t>
            </a:fld>
            <a:endParaRPr lang="de-CH" dirty="0"/>
          </a:p>
        </p:txBody>
      </p:sp>
      <p:pic>
        <p:nvPicPr>
          <p:cNvPr id="2050" name="Picture 2" descr="SafeSt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703" y="1412776"/>
            <a:ext cx="6438595" cy="482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14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“Application Server” / Java EE Server / The Container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14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04" y="1245306"/>
            <a:ext cx="8009992" cy="538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1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“Application Server” / Java EE Server / The Container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15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244886"/>
            <a:ext cx="800100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6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JBoss</a:t>
            </a:r>
            <a:r>
              <a:rPr lang="en-GB" dirty="0"/>
              <a:t> and </a:t>
            </a:r>
            <a:r>
              <a:rPr lang="en-GB" dirty="0" err="1" smtClean="0"/>
              <a:t>WildFly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16</a:t>
            </a:fld>
            <a:endParaRPr lang="de-CH" dirty="0"/>
          </a:p>
        </p:txBody>
      </p:sp>
      <p:sp>
        <p:nvSpPr>
          <p:cNvPr id="4" name="AutoShape 2" descr="Bildergebnis für jboss eap 7"/>
          <p:cNvSpPr>
            <a:spLocks noGrp="1" noChangeAspect="1" noChangeArrowheads="1"/>
          </p:cNvSpPr>
          <p:nvPr>
            <p:ph type="body"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pic>
        <p:nvPicPr>
          <p:cNvPr id="3076" name="Picture 4" descr="Bildergebnis für jboss eap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248" y="2967136"/>
            <a:ext cx="3774232" cy="3774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ildergebnis für jboss wildfl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92" y="1238677"/>
            <a:ext cx="5715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jbos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57052"/>
            <a:ext cx="1158007" cy="71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81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JBoss</a:t>
            </a:r>
            <a:r>
              <a:rPr lang="en-GB" dirty="0" smtClean="0"/>
              <a:t> and </a:t>
            </a:r>
            <a:r>
              <a:rPr lang="en-GB" dirty="0" err="1" smtClean="0"/>
              <a:t>WildFly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17</a:t>
            </a:fld>
            <a:endParaRPr lang="de-CH" dirty="0"/>
          </a:p>
        </p:txBody>
      </p:sp>
      <p:sp>
        <p:nvSpPr>
          <p:cNvPr id="4" name="AutoShape 2" descr="Bildergebnis für jboss eap 7"/>
          <p:cNvSpPr>
            <a:spLocks noGrp="1" noChangeAspect="1" noChangeArrowheads="1"/>
          </p:cNvSpPr>
          <p:nvPr>
            <p:ph type="body"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pic>
        <p:nvPicPr>
          <p:cNvPr id="4098" name="Picture 2" descr="jboss-eap-wildfly-upstream-histo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700808"/>
            <a:ext cx="7277100" cy="420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39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18</a:t>
            </a:fld>
            <a:endParaRPr lang="de-CH" dirty="0"/>
          </a:p>
        </p:txBody>
      </p:sp>
      <p:pic>
        <p:nvPicPr>
          <p:cNvPr id="4098" name="Picture 2" descr="https://images-na.ssl-images-amazon.com/images/I/5184Xd58gTL._SX375_BO1,204,203,200_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145" y="4872713"/>
            <a:ext cx="143637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images-na.ssl-images-amazon.com/images/I/51qbeRj1dwL._SX379_BO1,204,203,200_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879" y="710928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images-na.ssl-images-amazon.com/images/I/51us5aaZq0L._SX396_BO1,204,203,200_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859" y="2818226"/>
            <a:ext cx="151638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images-na.ssl-images-amazon.com/images/I/51o2zCu5gSL._SX403_BO1,204,203,200_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29" y="4883075"/>
            <a:ext cx="15430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images-na.ssl-images-amazon.com/images/I/51vxwhm6t5L._SX379_BO1,204,203,200_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117" y="4904800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images-na.ssl-images-amazon.com/images/I/41DEOsLnX3L._SX397_BO1,204,203,200_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51" y="2805959"/>
            <a:ext cx="1509008" cy="188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s://images-na.ssl-images-amazon.com/images/I/51eqxIX4OrL._SX379_BO1,204,203,200_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198" y="2818226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https://images-na.ssl-images-amazon.com/images/I/51gS9euxSpL._SX385_BO1,204,203,200_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437" y="2805959"/>
            <a:ext cx="147447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https://images-na.ssl-images-amazon.com/images/I/51awHgAigYL._SX404_BO1,204,203,200_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781" y="2805959"/>
            <a:ext cx="154686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https://images-na.ssl-images-amazon.com/images/I/51ULUMmgeXL._SX381_BO1,204,203,200_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710929"/>
            <a:ext cx="145923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https://images-na.ssl-images-amazon.com/images/I/51NN3315HVL._SX331_BO1,204,203,200_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571" y="4925523"/>
            <a:ext cx="126873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https://images-na.ssl-images-amazon.com/images/I/516FrqjPQZL._SX397_BO1,204,203,200_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577" y="4872713"/>
            <a:ext cx="152019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https://images-na.ssl-images-amazon.com/images/I/51GWZQpVgvL._SX379_BO1,204,203,200_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867" y="739205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https://images-na.ssl-images-amazon.com/images/I/41WV60YTuwL._SX392_BO1,204,203,200_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760" y="710928"/>
            <a:ext cx="150114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 descr="https://images-na.ssl-images-amazon.com/images/I/51Djn3E8iuL._SX438_BO1,204,203,200_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51" y="691602"/>
            <a:ext cx="1715173" cy="194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5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6" name="Picture 12" descr="Image result for .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" y="1304924"/>
            <a:ext cx="4559895" cy="182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Not the only kid on the block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19</a:t>
            </a:fld>
            <a:endParaRPr lang="de-CH" dirty="0"/>
          </a:p>
        </p:txBody>
      </p:sp>
      <p:sp>
        <p:nvSpPr>
          <p:cNvPr id="4" name="AutoShape 4" descr="Image result for java spring logo"/>
          <p:cNvSpPr>
            <a:spLocks noGrp="1" noChangeAspect="1" noChangeArrowheads="1"/>
          </p:cNvSpPr>
          <p:nvPr>
            <p:ph type="body"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pic>
        <p:nvPicPr>
          <p:cNvPr id="11270" name="Picture 6" descr="Image result for java spring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122462"/>
            <a:ext cx="4198619" cy="136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Image result for dropwizar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4753774"/>
            <a:ext cx="375285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Image result for java pla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008" y="4256567"/>
            <a:ext cx="3337332" cy="174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6" descr="Image result for ruby on rails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18" descr="Image result for ruby on rails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6496" y="3350700"/>
            <a:ext cx="367665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Limitations and Expectations</a:t>
            </a:r>
          </a:p>
          <a:p>
            <a:pPr lvl="1"/>
            <a:r>
              <a:rPr lang="en-US" dirty="0" smtClean="0"/>
              <a:t>What is </a:t>
            </a:r>
            <a:r>
              <a:rPr lang="en-US" dirty="0" smtClean="0"/>
              <a:t>Java Enterprise Edition (Java EE)?</a:t>
            </a:r>
            <a:endParaRPr lang="en-US" dirty="0"/>
          </a:p>
          <a:p>
            <a:pPr lvl="1"/>
            <a:r>
              <a:rPr lang="en-US" dirty="0" smtClean="0"/>
              <a:t>Context and Dependency Injection (CDI)</a:t>
            </a:r>
          </a:p>
          <a:p>
            <a:pPr lvl="1"/>
            <a:r>
              <a:rPr lang="en-US" dirty="0" smtClean="0"/>
              <a:t>Java Persistence Architecture (JPA)</a:t>
            </a:r>
            <a:endParaRPr lang="en-US" dirty="0"/>
          </a:p>
          <a:p>
            <a:pPr lvl="1"/>
            <a:r>
              <a:rPr lang="en-US" dirty="0" smtClean="0"/>
              <a:t>Enterprise Java Beans (EJB)</a:t>
            </a:r>
          </a:p>
          <a:p>
            <a:pPr lvl="1"/>
            <a:r>
              <a:rPr lang="en-US" dirty="0" smtClean="0"/>
              <a:t>Java Message Service (JMS)</a:t>
            </a:r>
          </a:p>
          <a:p>
            <a:pPr lvl="1"/>
            <a:r>
              <a:rPr lang="en-US" dirty="0" smtClean="0"/>
              <a:t>Interfaces – </a:t>
            </a:r>
            <a:r>
              <a:rPr lang="en-US" dirty="0" err="1" smtClean="0"/>
              <a:t>WebServices</a:t>
            </a:r>
            <a:r>
              <a:rPr lang="en-US" dirty="0" smtClean="0"/>
              <a:t> (JAX-WS)</a:t>
            </a:r>
          </a:p>
          <a:p>
            <a:pPr lvl="1"/>
            <a:r>
              <a:rPr lang="en-US" dirty="0" smtClean="0"/>
              <a:t>Interfaces – REST (JAX-RS)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5724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Plan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Ready</a:t>
            </a:r>
            <a:r>
              <a:rPr lang="en-GB" dirty="0" smtClean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018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lvl="1" indent="-342900">
              <a:buFont typeface="+mj-lt"/>
              <a:buAutoNum type="arabicPeriod"/>
            </a:pP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packaging… “The Container</a:t>
            </a:r>
            <a:r>
              <a:rPr lang="en-US" dirty="0" smtClean="0"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”???</a:t>
            </a: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The wiring… </a:t>
            </a:r>
            <a:r>
              <a:rPr lang="en-US" b="1" dirty="0" smtClean="0"/>
              <a:t>Context </a:t>
            </a:r>
            <a:r>
              <a:rPr lang="en-US" b="1" dirty="0" smtClean="0"/>
              <a:t>and Dependency Injection (CDI)</a:t>
            </a:r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Working with the database… </a:t>
            </a:r>
            <a:r>
              <a:rPr lang="en-US" b="1" dirty="0" smtClean="0"/>
              <a:t>Java Persistence Architecture (JPA)</a:t>
            </a:r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Your business logic… </a:t>
            </a:r>
            <a:r>
              <a:rPr lang="en-US" b="1" dirty="0" smtClean="0"/>
              <a:t>Enterprise Java Beans (EJB)</a:t>
            </a:r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Reliable messaging… </a:t>
            </a:r>
            <a:r>
              <a:rPr lang="en-US" b="1" dirty="0" smtClean="0"/>
              <a:t>Java Message Service (JMS)</a:t>
            </a:r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Interfacing (old school) … </a:t>
            </a:r>
            <a:r>
              <a:rPr lang="en-US" b="1" dirty="0" smtClean="0"/>
              <a:t>Web Service / SOAP</a:t>
            </a:r>
            <a:r>
              <a:rPr lang="en-US" b="1" dirty="0"/>
              <a:t> </a:t>
            </a:r>
            <a:r>
              <a:rPr lang="en-US" b="1" dirty="0" smtClean="0"/>
              <a:t>(JAX-WS)</a:t>
            </a:r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Interfacing (new school) … </a:t>
            </a:r>
            <a:r>
              <a:rPr lang="en-US" b="1" dirty="0" smtClean="0"/>
              <a:t>REST (JAX-RS)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2702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Context and Dependency Injection (CDI)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The wiring…</a:t>
            </a:r>
            <a:endParaRPr lang="en-GB" dirty="0"/>
          </a:p>
        </p:txBody>
      </p:sp>
      <p:pic>
        <p:nvPicPr>
          <p:cNvPr id="1026" name="Picture 2" descr="Bildergebnis für dependency injection cd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509120"/>
            <a:ext cx="6012001" cy="2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32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Context and Dependency Injection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23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10" y="2564904"/>
            <a:ext cx="7357980" cy="32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6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Java Beans</a:t>
            </a:r>
          </a:p>
          <a:p>
            <a:pPr lvl="1"/>
            <a:r>
              <a:rPr lang="en-US" dirty="0" smtClean="0"/>
              <a:t>Inversion </a:t>
            </a:r>
            <a:r>
              <a:rPr lang="en-US" dirty="0" smtClean="0"/>
              <a:t>of Control</a:t>
            </a:r>
          </a:p>
          <a:p>
            <a:pPr lvl="1"/>
            <a:r>
              <a:rPr lang="en-US" dirty="0" smtClean="0"/>
              <a:t>Injection points</a:t>
            </a:r>
          </a:p>
          <a:p>
            <a:pPr lvl="1"/>
            <a:r>
              <a:rPr lang="en-US" dirty="0" smtClean="0"/>
              <a:t>Ambiguity / Qualifiers</a:t>
            </a:r>
          </a:p>
          <a:p>
            <a:pPr lvl="1"/>
            <a:r>
              <a:rPr lang="en-US" dirty="0" smtClean="0"/>
              <a:t>Producers</a:t>
            </a:r>
          </a:p>
          <a:p>
            <a:pPr lvl="1"/>
            <a:r>
              <a:rPr lang="en-US" dirty="0" smtClean="0"/>
              <a:t>Interceptors</a:t>
            </a:r>
          </a:p>
          <a:p>
            <a:pPr lvl="1"/>
            <a:r>
              <a:rPr lang="en-US" dirty="0" smtClean="0"/>
              <a:t>Lifecycle</a:t>
            </a:r>
            <a:endParaRPr lang="en-US" dirty="0" smtClean="0"/>
          </a:p>
          <a:p>
            <a:pPr lvl="1"/>
            <a:r>
              <a:rPr lang="en-US" dirty="0" smtClean="0"/>
              <a:t>Scopes / Contexts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Context and Dependency Injection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3139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Java Bean is a standard:</a:t>
            </a:r>
          </a:p>
          <a:p>
            <a:pPr lvl="2"/>
            <a:r>
              <a:rPr lang="en-US" dirty="0" smtClean="0"/>
              <a:t>Private properties.</a:t>
            </a:r>
          </a:p>
          <a:p>
            <a:pPr lvl="2"/>
            <a:r>
              <a:rPr lang="en-US" dirty="0" smtClean="0"/>
              <a:t>Getters / Setters.</a:t>
            </a:r>
          </a:p>
          <a:p>
            <a:pPr lvl="2"/>
            <a:r>
              <a:rPr lang="en-US" dirty="0" smtClean="0"/>
              <a:t>No-</a:t>
            </a:r>
            <a:r>
              <a:rPr lang="en-US" dirty="0" err="1" smtClean="0"/>
              <a:t>arg</a:t>
            </a:r>
            <a:r>
              <a:rPr lang="en-US" dirty="0" smtClean="0"/>
              <a:t> constructor.</a:t>
            </a:r>
          </a:p>
          <a:p>
            <a:pPr lvl="2"/>
            <a:r>
              <a:rPr lang="en-US" smtClean="0"/>
              <a:t>Implements Serializable.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Basically</a:t>
            </a:r>
            <a:r>
              <a:rPr lang="en-US" dirty="0" smtClean="0"/>
              <a:t> POJOs.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Beans which are </a:t>
            </a:r>
            <a:r>
              <a:rPr lang="en-US" i="1" dirty="0" smtClean="0"/>
              <a:t>managed by a container </a:t>
            </a:r>
            <a:r>
              <a:rPr lang="en-US" dirty="0" smtClean="0"/>
              <a:t>are known as </a:t>
            </a:r>
            <a:r>
              <a:rPr lang="en-US" b="1" dirty="0" smtClean="0"/>
              <a:t>Managed Beans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CDI Managed Beans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Enterprise Java Beans</a:t>
            </a:r>
            <a:endParaRPr lang="en-US" dirty="0" smtClean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Bean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25</a:t>
            </a:fld>
            <a:endParaRPr lang="de-CH" dirty="0"/>
          </a:p>
        </p:txBody>
      </p:sp>
      <p:pic>
        <p:nvPicPr>
          <p:cNvPr id="6148" name="Picture 4" descr="Bildergebnis für java be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424" y="3861047"/>
            <a:ext cx="2962139" cy="296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64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Inversion of Control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26</a:t>
            </a:fld>
            <a:endParaRPr lang="de-CH" dirty="0"/>
          </a:p>
        </p:txBody>
      </p:sp>
      <p:pic>
        <p:nvPicPr>
          <p:cNvPr id="9218" name="Picture 2" descr="Image result for inversion of contr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2276872"/>
            <a:ext cx="68199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85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 </a:t>
            </a:r>
            <a:r>
              <a:rPr lang="en-US" b="1" dirty="0" smtClean="0"/>
              <a:t>design principle </a:t>
            </a:r>
            <a:r>
              <a:rPr lang="en-US" dirty="0" smtClean="0"/>
              <a:t>where </a:t>
            </a:r>
            <a:r>
              <a:rPr lang="en-US" b="1" dirty="0" smtClean="0"/>
              <a:t>dependencies</a:t>
            </a:r>
            <a:r>
              <a:rPr lang="en-US" dirty="0" smtClean="0"/>
              <a:t> within a program are </a:t>
            </a:r>
            <a:r>
              <a:rPr lang="en-US" b="1" dirty="0" smtClean="0"/>
              <a:t>provided</a:t>
            </a:r>
            <a:r>
              <a:rPr lang="en-US" dirty="0" smtClean="0"/>
              <a:t> to it by a </a:t>
            </a:r>
            <a:r>
              <a:rPr lang="en-US" b="1" dirty="0" smtClean="0"/>
              <a:t>external framework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This is an inversion of traditional procedural programming which is responsible for the lifecycle of these dependencies.</a:t>
            </a:r>
          </a:p>
          <a:p>
            <a:pPr lvl="1"/>
            <a:r>
              <a:rPr lang="en-US" dirty="0" err="1" smtClean="0"/>
              <a:t>IoC</a:t>
            </a:r>
            <a:r>
              <a:rPr lang="en-US" dirty="0" smtClean="0"/>
              <a:t> promotes </a:t>
            </a:r>
            <a:r>
              <a:rPr lang="en-US" b="1" dirty="0" smtClean="0"/>
              <a:t>loosely coupled </a:t>
            </a:r>
            <a:r>
              <a:rPr lang="en-US" dirty="0" smtClean="0"/>
              <a:t>software and </a:t>
            </a:r>
            <a:r>
              <a:rPr lang="en-US" b="1" dirty="0"/>
              <a:t>s</a:t>
            </a:r>
            <a:r>
              <a:rPr lang="en-US" b="1" dirty="0" smtClean="0"/>
              <a:t>eparation of concerns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Popularized my Robert Martin and Marin Fowler.</a:t>
            </a:r>
          </a:p>
          <a:p>
            <a:pPr marL="0" lvl="1" indent="0">
              <a:buNone/>
            </a:pPr>
            <a:r>
              <a:rPr lang="en-US" dirty="0" smtClean="0"/>
              <a:t>.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Inversion of Control (</a:t>
            </a:r>
            <a:r>
              <a:rPr lang="en-GB" dirty="0" err="1" smtClean="0"/>
              <a:t>IoC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27</a:t>
            </a:fld>
            <a:endParaRPr lang="de-CH" dirty="0"/>
          </a:p>
        </p:txBody>
      </p:sp>
      <p:pic>
        <p:nvPicPr>
          <p:cNvPr id="1026" name="Picture 2" descr="Image result for martin fowler jav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9" y="3538493"/>
            <a:ext cx="2772172" cy="277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ür robert mart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34" y="353992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38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Inversion of control, separation of concerns.</a:t>
            </a:r>
          </a:p>
          <a:p>
            <a:pPr lvl="1"/>
            <a:r>
              <a:rPr lang="en-US" dirty="0" smtClean="0"/>
              <a:t>You can </a:t>
            </a:r>
            <a:r>
              <a:rPr lang="en-US" b="1" dirty="0" smtClean="0"/>
              <a:t>@Inject </a:t>
            </a:r>
            <a:r>
              <a:rPr lang="en-US" dirty="0" smtClean="0"/>
              <a:t>a bean at a field, method or constructor.</a:t>
            </a:r>
          </a:p>
          <a:p>
            <a:pPr lvl="1"/>
            <a:r>
              <a:rPr lang="en-US" dirty="0" smtClean="0"/>
              <a:t>SOLID.</a:t>
            </a:r>
          </a:p>
          <a:p>
            <a:pPr lvl="1"/>
            <a:r>
              <a:rPr lang="en-US" dirty="0" smtClean="0"/>
              <a:t>DI provided by the container.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interface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String greet(String name);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EnglishGreeting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"Hello " + name;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Injections Points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7575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SimpleGreeting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String greet(String name)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b="1" dirty="0" err="1" smtClean="0"/>
              <a:t>GreetingService</a:t>
            </a:r>
            <a:r>
              <a:rPr lang="en-US" dirty="0" smtClean="0"/>
              <a:t> is </a:t>
            </a:r>
            <a:r>
              <a:rPr lang="en-US" i="1" dirty="0" smtClean="0"/>
              <a:t>responsible for the creation </a:t>
            </a:r>
            <a:r>
              <a:rPr lang="en-US" dirty="0" smtClean="0"/>
              <a:t>of the </a:t>
            </a:r>
            <a:r>
              <a:rPr lang="en-US" b="1" dirty="0" smtClean="0"/>
              <a:t>Greeting</a:t>
            </a:r>
            <a:r>
              <a:rPr lang="en-US" dirty="0" smtClean="0"/>
              <a:t> concretion.</a:t>
            </a:r>
          </a:p>
          <a:p>
            <a:pPr lvl="1"/>
            <a:r>
              <a:rPr lang="en-US" dirty="0" smtClean="0"/>
              <a:t>Poor separation of concerns.</a:t>
            </a:r>
          </a:p>
          <a:p>
            <a:pPr lvl="1"/>
            <a:r>
              <a:rPr lang="en-US" dirty="0" smtClean="0"/>
              <a:t>Extra burden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How to test? (tight coupling).</a:t>
            </a:r>
            <a:endParaRPr lang="en-US" dirty="0"/>
          </a:p>
          <a:p>
            <a:pPr marL="0" lvl="1" indent="0">
              <a:buNone/>
            </a:pP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creation – new()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551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To work with many of our code bases a grounding in </a:t>
            </a:r>
            <a:r>
              <a:rPr lang="en-US" dirty="0" err="1" smtClean="0"/>
              <a:t>JavaEE</a:t>
            </a:r>
            <a:r>
              <a:rPr lang="en-US" dirty="0" smtClean="0"/>
              <a:t> concepts is a prerequisite.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The manner in which we use the platform is not always clear enough to be leveraged as an example.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The core concepts are relatively static, while our patterns, by comparison are </a:t>
            </a:r>
            <a:r>
              <a:rPr lang="en-US" smtClean="0"/>
              <a:t>constantly evolving.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5752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</a:p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greet(String name)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The CDI framework is responsible for the injection of the Greeting concretion.  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vary the concretion at run time.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Better separation of </a:t>
            </a:r>
            <a:r>
              <a:rPr lang="en-US" dirty="0" smtClean="0"/>
              <a:t>concerns.</a:t>
            </a:r>
          </a:p>
          <a:p>
            <a:pPr lvl="1"/>
            <a:r>
              <a:rPr lang="en-US" dirty="0" smtClean="0"/>
              <a:t>Better for testing.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 via @Inject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7494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interface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String greet(String name);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EnglishGreeting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"Hello " + name;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DeutschGreeting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"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Hallo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 + name;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The CDI framework is responsible for the injection of the Greeting concretion.  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vary the concretion at run time.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Better separation of concerns.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Ambiguous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6246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</a:p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	// which Greeting?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greet(String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Which implementation is injected at runtime now?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 via @Inject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7907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@Deutsch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DeutschGreeting</a:t>
            </a: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"</a:t>
            </a: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Hallo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+ name;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Inject @Deutsche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	//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ah, the German one!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greet(String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Qualifiers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0393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@</a:t>
            </a:r>
            <a:r>
              <a:rPr lang="en-US" dirty="0" err="1" smtClean="0"/>
              <a:t>Ibject</a:t>
            </a:r>
            <a:r>
              <a:rPr lang="en-US" dirty="0" smtClean="0"/>
              <a:t> and @</a:t>
            </a:r>
            <a:r>
              <a:rPr lang="en-US" dirty="0" err="1" smtClean="0"/>
              <a:t>Qualifer</a:t>
            </a:r>
            <a:r>
              <a:rPr lang="en-US" dirty="0" smtClean="0"/>
              <a:t> provide static bean injection.</a:t>
            </a:r>
          </a:p>
          <a:p>
            <a:pPr lvl="1"/>
            <a:r>
              <a:rPr lang="en-US" dirty="0" smtClean="0"/>
              <a:t>Producers provide runtime injection.</a:t>
            </a:r>
          </a:p>
          <a:p>
            <a:pPr lvl="1"/>
            <a:r>
              <a:rPr lang="en-US" dirty="0" smtClean="0"/>
              <a:t>Object injected may not even be a bean a may require custom initialization.</a:t>
            </a:r>
          </a:p>
          <a:p>
            <a:pPr lvl="1"/>
            <a:r>
              <a:rPr lang="en-US" dirty="0" smtClean="0"/>
              <a:t>Similar to </a:t>
            </a:r>
            <a:r>
              <a:rPr lang="en-US" i="1" dirty="0" smtClean="0"/>
              <a:t>factory pattern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marL="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Produces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StereotypicalName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Name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nameProvider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()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//...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@Inject @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StereotypicalName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rivate Name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Producers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8828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Aspect Orientated Programming (AOP).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Useful for cross-cutting concerns.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Additional behavior is added to existing code </a:t>
            </a:r>
            <a:r>
              <a:rPr lang="en-US" b="1" dirty="0" smtClean="0"/>
              <a:t>without</a:t>
            </a:r>
            <a:r>
              <a:rPr lang="en-US" dirty="0" smtClean="0"/>
              <a:t> modifying the code itself.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This allows behaviors which are not central (i.e. separate concerns) to be added without cluttering the code.</a:t>
            </a:r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Interceptors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5943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AroundInvoke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applyLog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InvocationContext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context) throws Exception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String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methodName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context.getMethod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("Before calling method " +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methodName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Object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response  =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context.proceed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("After calling method " +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methodName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response;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Before and After Logging Interceptor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526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@Interceptors(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LoggingInterceptor.class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greet(String name) {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LoggingInterceptor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5915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ABC {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no state here  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ABC()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ctor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PostConstruct</a:t>
            </a:r>
            <a:endParaRPr lang="en-US" sz="18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...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marL="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PreDestroy</a:t>
            </a:r>
            <a:endParaRPr lang="en-US" sz="18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void cleanup()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...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endParaRPr lang="en-US" dirty="0" smtClean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Bean Lifecycle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38</a:t>
            </a:fld>
            <a:endParaRPr lang="de-CH" dirty="0"/>
          </a:p>
        </p:txBody>
      </p:sp>
      <p:pic>
        <p:nvPicPr>
          <p:cNvPr id="2050" name="Picture 2" descr="Bildergebnis für stateless ejb lifecy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665288"/>
            <a:ext cx="334327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238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RequestScoped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Bean is scoped to the request and is destroyed once the request is complete.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ApplicationScoped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Bean is scoped to the application.  The bean is created when the application is started, holds state throughout the application and destroyed when the application shuts down.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@Dependent</a:t>
            </a:r>
          </a:p>
          <a:p>
            <a:pPr lvl="2"/>
            <a:r>
              <a:rPr lang="en-US" dirty="0" smtClean="0"/>
              <a:t>This is the default scope if none is provided.  The bean takes the scope of the creating bean.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SessionScoped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ConversationScoped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Scopes and Contexts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8551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This is a </a:t>
            </a:r>
            <a:r>
              <a:rPr lang="en-US" i="1" dirty="0" smtClean="0"/>
              <a:t>whistle-stop</a:t>
            </a:r>
            <a:r>
              <a:rPr lang="en-US" dirty="0" smtClean="0"/>
              <a:t> </a:t>
            </a:r>
            <a:r>
              <a:rPr lang="en-US" b="1" u="sng" dirty="0" smtClean="0"/>
              <a:t>introduction</a:t>
            </a:r>
            <a:r>
              <a:rPr lang="en-US" dirty="0" smtClean="0"/>
              <a:t> to </a:t>
            </a:r>
            <a:r>
              <a:rPr lang="en-US" dirty="0" err="1" smtClean="0"/>
              <a:t>JavaEE</a:t>
            </a:r>
            <a:r>
              <a:rPr lang="en-US" dirty="0" smtClean="0"/>
              <a:t> concepts, with the aim to reduce the ramp-up for becoming with familiar with </a:t>
            </a:r>
            <a:r>
              <a:rPr lang="en-US" dirty="0" err="1"/>
              <a:t>J</a:t>
            </a:r>
            <a:r>
              <a:rPr lang="en-US" dirty="0" err="1" smtClean="0"/>
              <a:t>avaEE</a:t>
            </a:r>
            <a:r>
              <a:rPr lang="en-US" dirty="0" smtClean="0"/>
              <a:t> based code at Avaloq.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is no way comprehensive and omits </a:t>
            </a:r>
            <a:r>
              <a:rPr lang="en-US" b="1" u="sng" dirty="0" smtClean="0"/>
              <a:t>much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Considerable personal effort will still be required, but you will have now have some idea of where to look for answers.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Familiarity with Java is a pre-requisite.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Tools (IDEs, build tool </a:t>
            </a:r>
            <a:r>
              <a:rPr lang="en-US" dirty="0" err="1" smtClean="0"/>
              <a:t>JBoss</a:t>
            </a:r>
            <a:r>
              <a:rPr lang="en-US" dirty="0" smtClean="0"/>
              <a:t> </a:t>
            </a:r>
            <a:r>
              <a:rPr lang="en-US" dirty="0" err="1" smtClean="0"/>
              <a:t>etc</a:t>
            </a:r>
            <a:r>
              <a:rPr lang="en-US" dirty="0" smtClean="0"/>
              <a:t>…), design and Avaloq specific patterns may be mentioned in passing but are not explicitly covered.</a:t>
            </a:r>
          </a:p>
          <a:p>
            <a:pPr lvl="1"/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Expectations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1749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Beans are deployed in bean archives which have discovery modes:</a:t>
            </a:r>
          </a:p>
          <a:p>
            <a:pPr lvl="1"/>
            <a:r>
              <a:rPr lang="en-US" dirty="0" smtClean="0"/>
              <a:t>All, annotated (default) none.</a:t>
            </a:r>
          </a:p>
          <a:p>
            <a:pPr lvl="1"/>
            <a:endParaRPr lang="en-US" dirty="0" smtClean="0"/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&lt;beans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="http://xmlns.jcp.org/xml/ns/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javaee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xmlns:xsi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="http://www.w3.org/2001/XMLSchema-instance"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xsi:schemaLocation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="http://xmlns.jcp.org/xml/ns/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javaee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http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://xmlns.jcp.org/xml/ns/javaee/beans_1_1.xsd"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version="1.1"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bean-discovery-mode="all"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&lt;/beans&gt;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Must either be in</a:t>
            </a:r>
          </a:p>
          <a:p>
            <a:pPr lvl="2"/>
            <a:r>
              <a:rPr lang="en-US" dirty="0" smtClean="0"/>
              <a:t>(wars) </a:t>
            </a:r>
            <a:r>
              <a:rPr lang="en-US" i="1" dirty="0" smtClean="0"/>
              <a:t>WEB-INF or WEB-INF/classes/META-INF</a:t>
            </a:r>
          </a:p>
          <a:p>
            <a:pPr lvl="2"/>
            <a:r>
              <a:rPr lang="en-US" dirty="0" smtClean="0"/>
              <a:t>(jars) </a:t>
            </a:r>
            <a:r>
              <a:rPr lang="en-US" i="1" dirty="0" smtClean="0"/>
              <a:t>META-INF</a:t>
            </a:r>
            <a:endParaRPr lang="en-US" i="1" dirty="0" smtClean="0"/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GB" dirty="0" smtClean="0"/>
              <a:t>eans.xml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7457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Java Persistence Architecture (JPA)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Working with the database</a:t>
            </a:r>
            <a:endParaRPr lang="en-GB" dirty="0"/>
          </a:p>
        </p:txBody>
      </p:sp>
      <p:pic>
        <p:nvPicPr>
          <p:cNvPr id="17412" name="Picture 4" descr="Image result for databa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941168"/>
            <a:ext cx="1656888" cy="183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31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Persistence Architecture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42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17" y="2852936"/>
            <a:ext cx="7213964" cy="31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97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</a:t>
            </a:r>
          </a:p>
          <a:p>
            <a:pPr lvl="1"/>
            <a:r>
              <a:rPr lang="en-US" dirty="0" smtClean="0"/>
              <a:t>ORM</a:t>
            </a:r>
          </a:p>
          <a:p>
            <a:pPr lvl="1"/>
            <a:r>
              <a:rPr lang="en-US" dirty="0" smtClean="0"/>
              <a:t>Entities</a:t>
            </a:r>
          </a:p>
          <a:p>
            <a:pPr lvl="1"/>
            <a:r>
              <a:rPr lang="en-US" dirty="0" smtClean="0"/>
              <a:t>Persistence Unit, Persistence Context Entity Manager</a:t>
            </a:r>
          </a:p>
          <a:p>
            <a:pPr lvl="1"/>
            <a:r>
              <a:rPr lang="en-US" dirty="0" smtClean="0"/>
              <a:t>Hibernate Session</a:t>
            </a:r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Persistent Architecture (JPA)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43</a:t>
            </a:fld>
            <a:endParaRPr lang="de-CH" dirty="0"/>
          </a:p>
        </p:txBody>
      </p:sp>
      <p:pic>
        <p:nvPicPr>
          <p:cNvPr id="13314" name="Picture 2" descr="Image result for hibernat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24" y="3789040"/>
            <a:ext cx="6597676" cy="183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79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Used to map between RDBMs and OO.</a:t>
            </a:r>
          </a:p>
          <a:p>
            <a:pPr lvl="1"/>
            <a:r>
              <a:rPr lang="en-US" dirty="0" smtClean="0"/>
              <a:t>Abstracts away from relational model.</a:t>
            </a:r>
          </a:p>
          <a:p>
            <a:pPr lvl="1"/>
            <a:r>
              <a:rPr lang="en-US" dirty="0" smtClean="0"/>
              <a:t>Database independency.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Object Relational Mapping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44</a:t>
            </a:fld>
            <a:endParaRPr lang="de-CH" dirty="0"/>
          </a:p>
        </p:txBody>
      </p:sp>
      <p:pic>
        <p:nvPicPr>
          <p:cNvPr id="12290" name="Picture 2" descr="Image result for object relational mapp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780928"/>
            <a:ext cx="4610100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49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Objects which live in memory = object.</a:t>
            </a:r>
          </a:p>
          <a:p>
            <a:pPr lvl="1"/>
            <a:r>
              <a:rPr lang="en-US" dirty="0" smtClean="0"/>
              <a:t>Object which map to a relational database, live in memory and may be persisted = Entity</a:t>
            </a:r>
          </a:p>
          <a:p>
            <a:pPr lvl="1"/>
            <a:endParaRPr lang="en-US" dirty="0"/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@Entity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Book {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Id @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GeneratedValue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Long id;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title;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description;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public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Book()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// Getters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setters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Entities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6806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@Entity</a:t>
            </a:r>
          </a:p>
          <a:p>
            <a:r>
              <a:rPr lang="en-US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@Table(name=“Books”)</a:t>
            </a:r>
            <a:endParaRPr lang="en-GB" sz="18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Book {</a:t>
            </a:r>
          </a:p>
          <a:p>
            <a:r>
              <a:rPr lang="en-GB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GB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 @</a:t>
            </a:r>
            <a:r>
              <a:rPr lang="en-GB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GeneratedValue</a:t>
            </a:r>
            <a:endParaRPr lang="en-GB" sz="18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Long id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@Column(name=“</a:t>
            </a:r>
            <a:r>
              <a:rPr lang="en-GB" sz="1800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book_title</a:t>
            </a:r>
            <a:r>
              <a:rPr lang="en-GB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title;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description;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public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Book()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// Getters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setters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Entities and ORM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0853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@</a:t>
            </a:r>
            <a:r>
              <a:rPr lang="en-US" dirty="0" err="1" smtClean="0"/>
              <a:t>OneToOne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OneToMany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ManyToOne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ManyToMany</a:t>
            </a: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ORM - Relationship Mapping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3881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An entity is managed within a </a:t>
            </a:r>
            <a:r>
              <a:rPr lang="en-US" b="1" dirty="0" smtClean="0"/>
              <a:t>Persistence Context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Within a persistent context, the instances of an entity are managed by the </a:t>
            </a:r>
            <a:r>
              <a:rPr lang="en-US" b="1" dirty="0" smtClean="0"/>
              <a:t>Entity Manager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b="1" dirty="0" smtClean="0"/>
              <a:t>Entity Manager</a:t>
            </a:r>
            <a:r>
              <a:rPr lang="en-US" dirty="0" smtClean="0"/>
              <a:t> manages the state and life cycle of the entities in addition to creating, querying, updating and deleting the entity instances.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Entity Manager together with the configuration of the connection to the database is packages as the </a:t>
            </a:r>
            <a:r>
              <a:rPr lang="en-US" b="1" dirty="0" smtClean="0"/>
              <a:t>Persistence Unit</a:t>
            </a:r>
            <a:r>
              <a:rPr lang="en-US" dirty="0" smtClean="0"/>
              <a:t>.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 Unit, Persistence Context </a:t>
            </a:r>
            <a:r>
              <a:rPr lang="en-US" dirty="0" smtClean="0"/>
              <a:t>and Entity </a:t>
            </a:r>
            <a:r>
              <a:rPr lang="en-US" dirty="0"/>
              <a:t>Manager</a:t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1418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 Unit, Persistence Context and Entity Manager</a:t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49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025" y="2170112"/>
            <a:ext cx="493395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8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“It </a:t>
            </a:r>
            <a:r>
              <a:rPr lang="en-US" i="1" dirty="0"/>
              <a:t>is no way comprehensive and omits </a:t>
            </a:r>
            <a:r>
              <a:rPr lang="en-US" b="1" i="1" u="sng" dirty="0" smtClean="0"/>
              <a:t>much</a:t>
            </a:r>
            <a:r>
              <a:rPr lang="en-US" i="1" dirty="0" smtClean="0"/>
              <a:t>”</a:t>
            </a:r>
            <a:r>
              <a:rPr lang="en-US" dirty="0"/>
              <a:t/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</a:t>
            </a:fld>
            <a:endParaRPr lang="de-CH" dirty="0"/>
          </a:p>
        </p:txBody>
      </p:sp>
      <p:pic>
        <p:nvPicPr>
          <p:cNvPr id="7170" name="Picture 2" descr="Image result for iceberg underwa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18365"/>
            <a:ext cx="8773283" cy="493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698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Main interface for working with the database.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Used for all CRUD operations.</a:t>
            </a:r>
          </a:p>
          <a:p>
            <a:pPr lvl="2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persist()</a:t>
            </a:r>
          </a:p>
          <a:p>
            <a:pPr lvl="2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find()</a:t>
            </a:r>
          </a:p>
          <a:p>
            <a:pPr lvl="2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merge()</a:t>
            </a:r>
          </a:p>
          <a:p>
            <a:pPr lvl="2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remove()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Obtained from “the container”.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CRUD</a:t>
            </a:r>
          </a:p>
          <a:p>
            <a:pPr lvl="2"/>
            <a:r>
              <a:rPr lang="en-US" dirty="0"/>
              <a:t>Java Persistence Query Language (JPQL) / Hibernate Query Language (HQL</a:t>
            </a:r>
            <a:r>
              <a:rPr lang="en-US" dirty="0" smtClean="0"/>
              <a:t>)</a:t>
            </a:r>
            <a:endParaRPr lang="en-US" dirty="0"/>
          </a:p>
          <a:p>
            <a:pPr lvl="2"/>
            <a:r>
              <a:rPr lang="en-US" dirty="0" smtClean="0"/>
              <a:t>Criteria API (OO queries)</a:t>
            </a:r>
            <a:endParaRPr lang="en-US" dirty="0"/>
          </a:p>
          <a:p>
            <a:pPr lvl="2"/>
            <a:r>
              <a:rPr lang="en-US" dirty="0" smtClean="0"/>
              <a:t>Native SQL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Provides a first level cache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</a:t>
            </a:r>
            <a:r>
              <a:rPr lang="en-US" dirty="0"/>
              <a:t>Manager</a:t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7091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Entity Lifecycle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51</a:t>
            </a:fld>
            <a:endParaRPr lang="de-CH" dirty="0"/>
          </a:p>
        </p:txBody>
      </p:sp>
      <p:pic>
        <p:nvPicPr>
          <p:cNvPr id="5122" name="Picture 2" descr="Image result for jpa entity lifecy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" y="1970086"/>
            <a:ext cx="7724775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30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Enterprise Java Beans (EJB)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Your business logic</a:t>
            </a:r>
            <a:endParaRPr lang="en-GB" dirty="0"/>
          </a:p>
        </p:txBody>
      </p:sp>
      <p:pic>
        <p:nvPicPr>
          <p:cNvPr id="1026" name="Picture 2" descr="Image result for cog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181084"/>
            <a:ext cx="4214641" cy="2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83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Enterprise Java Beans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53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17" y="2846722"/>
            <a:ext cx="7213964" cy="31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86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Java Beans</a:t>
            </a:r>
          </a:p>
          <a:p>
            <a:pPr lvl="1"/>
            <a:r>
              <a:rPr lang="en-US" dirty="0" smtClean="0"/>
              <a:t>Enterprise Java Beans</a:t>
            </a:r>
          </a:p>
          <a:p>
            <a:pPr lvl="1"/>
            <a:r>
              <a:rPr lang="en-US" dirty="0" smtClean="0"/>
              <a:t>EJB Types</a:t>
            </a:r>
          </a:p>
          <a:p>
            <a:pPr lvl="1"/>
            <a:r>
              <a:rPr lang="en-US" dirty="0" smtClean="0"/>
              <a:t>EJB Services</a:t>
            </a:r>
          </a:p>
          <a:p>
            <a:pPr lvl="1"/>
            <a:r>
              <a:rPr lang="en-US" dirty="0" smtClean="0"/>
              <a:t>EJB Views</a:t>
            </a:r>
          </a:p>
          <a:p>
            <a:pPr lvl="1"/>
            <a:r>
              <a:rPr lang="en-US" dirty="0" smtClean="0"/>
              <a:t>Concurrency</a:t>
            </a:r>
          </a:p>
          <a:p>
            <a:pPr lvl="1"/>
            <a:r>
              <a:rPr lang="en-US" dirty="0" smtClean="0"/>
              <a:t>Lifecycle</a:t>
            </a:r>
          </a:p>
          <a:p>
            <a:pPr lvl="1"/>
            <a:r>
              <a:rPr lang="en-US" dirty="0" smtClean="0"/>
              <a:t>Java Naming Directory Service</a:t>
            </a:r>
          </a:p>
          <a:p>
            <a:pPr lvl="1"/>
            <a:r>
              <a:rPr lang="en-US" dirty="0" smtClean="0"/>
              <a:t>JNDI Naming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Enterprise Java Beans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5739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/>
              <a:t>In computing based on the </a:t>
            </a:r>
            <a:r>
              <a:rPr lang="en-US" dirty="0"/>
              <a:t>Java</a:t>
            </a:r>
            <a:r>
              <a:rPr lang="en-US" b="0" dirty="0"/>
              <a:t> Platform, JavaBeans are classes that encapsulate many objects into a single object (the </a:t>
            </a:r>
            <a:r>
              <a:rPr lang="en-US" dirty="0"/>
              <a:t>bean</a:t>
            </a:r>
            <a:r>
              <a:rPr lang="en-US" b="0" dirty="0"/>
              <a:t>). They are serializable, have a zero-argument constructor, and allow access to properties using getter and setter methods.</a:t>
            </a:r>
          </a:p>
          <a:p>
            <a:endParaRPr lang="en-US" b="0" dirty="0" smtClean="0">
              <a:hlinkClick r:id="rId3"/>
            </a:endParaRPr>
          </a:p>
          <a:p>
            <a:r>
              <a:rPr lang="en-US" b="0" dirty="0" smtClean="0">
                <a:hlinkClick r:id="rId3"/>
              </a:rPr>
              <a:t>JavaBeans </a:t>
            </a:r>
            <a:r>
              <a:rPr lang="en-US" b="0" dirty="0">
                <a:hlinkClick r:id="rId3"/>
              </a:rPr>
              <a:t>- Wikipedia</a:t>
            </a:r>
            <a:endParaRPr lang="en-US" b="0" dirty="0"/>
          </a:p>
          <a:p>
            <a:r>
              <a:rPr lang="en-US" b="0" dirty="0"/>
              <a:t>https://en.wikipedia.org/wiki/</a:t>
            </a:r>
            <a:r>
              <a:rPr lang="en-US" dirty="0"/>
              <a:t>JavaBeans</a:t>
            </a:r>
            <a:endParaRPr lang="en-US" b="0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Beans 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55</a:t>
            </a:fld>
            <a:endParaRPr lang="de-CH" dirty="0"/>
          </a:p>
        </p:txBody>
      </p:sp>
      <p:pic>
        <p:nvPicPr>
          <p:cNvPr id="16386" name="Picture 2" descr="Image result for java bean enterpri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077072"/>
            <a:ext cx="22479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53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Building block.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Easy defined and </a:t>
            </a:r>
            <a:r>
              <a:rPr lang="en-US" dirty="0" err="1" smtClean="0"/>
              <a:t>standarised</a:t>
            </a:r>
            <a:r>
              <a:rPr lang="en-US" dirty="0" smtClean="0"/>
              <a:t> interface.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Easy to work with.  Nothing too tricky…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Bean == Component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56</a:t>
            </a:fld>
            <a:endParaRPr lang="de-CH" dirty="0"/>
          </a:p>
        </p:txBody>
      </p:sp>
      <p:pic>
        <p:nvPicPr>
          <p:cNvPr id="2050" name="Picture 2" descr="Image result for component le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544" y="4077072"/>
            <a:ext cx="30480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25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081" y="1592796"/>
            <a:ext cx="4239471" cy="565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EJBs are server-side components which encapsulate business logic.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EJB == Component++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 bean with all the trimmings </a:t>
            </a:r>
            <a:r>
              <a:rPr lang="en-US" i="1" dirty="0" smtClean="0"/>
              <a:t>expected</a:t>
            </a:r>
            <a:r>
              <a:rPr lang="en-US" dirty="0" smtClean="0"/>
              <a:t> in an “enterprise”.</a:t>
            </a:r>
          </a:p>
          <a:p>
            <a:pPr lvl="2"/>
            <a:r>
              <a:rPr lang="en-US" dirty="0" smtClean="0"/>
              <a:t>Transactions</a:t>
            </a:r>
          </a:p>
          <a:p>
            <a:pPr lvl="2"/>
            <a:r>
              <a:rPr lang="en-US" dirty="0" smtClean="0"/>
              <a:t>Concurrency</a:t>
            </a:r>
          </a:p>
          <a:p>
            <a:pPr lvl="2"/>
            <a:r>
              <a:rPr lang="en-US" dirty="0" smtClean="0"/>
              <a:t>DI</a:t>
            </a:r>
          </a:p>
          <a:p>
            <a:pPr lvl="2"/>
            <a:r>
              <a:rPr lang="en-US" dirty="0" smtClean="0"/>
              <a:t>State Management</a:t>
            </a:r>
          </a:p>
          <a:p>
            <a:pPr lvl="2"/>
            <a:r>
              <a:rPr lang="en-US" dirty="0" smtClean="0"/>
              <a:t>Pooling</a:t>
            </a:r>
          </a:p>
          <a:p>
            <a:pPr lvl="2"/>
            <a:r>
              <a:rPr lang="en-US" dirty="0" smtClean="0"/>
              <a:t>Lifecycle</a:t>
            </a:r>
          </a:p>
          <a:p>
            <a:pPr lvl="2"/>
            <a:r>
              <a:rPr lang="en-US" dirty="0" smtClean="0"/>
              <a:t>Remote connections</a:t>
            </a:r>
          </a:p>
          <a:p>
            <a:pPr lvl="2"/>
            <a:r>
              <a:rPr lang="en-US" dirty="0" smtClean="0"/>
              <a:t>Messaging</a:t>
            </a:r>
          </a:p>
          <a:p>
            <a:pPr lvl="2"/>
            <a:r>
              <a:rPr lang="en-US" dirty="0" smtClean="0"/>
              <a:t>Security</a:t>
            </a:r>
          </a:p>
          <a:p>
            <a:pPr lvl="2"/>
            <a:r>
              <a:rPr lang="en-US" dirty="0" smtClean="0"/>
              <a:t>AOP</a:t>
            </a:r>
          </a:p>
          <a:p>
            <a:pPr lvl="2"/>
            <a:r>
              <a:rPr lang="en-US" dirty="0" smtClean="0"/>
              <a:t>JNDI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Enterprise Java Beans 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3889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sz="1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@Stateless</a:t>
            </a:r>
          </a:p>
          <a:p>
            <a:pPr lvl="2"/>
            <a:r>
              <a:rPr lang="en-US" dirty="0" smtClean="0"/>
              <a:t>So can be used by anyone.</a:t>
            </a:r>
          </a:p>
          <a:p>
            <a:pPr lvl="1"/>
            <a:endParaRPr lang="en-US" dirty="0" smtClean="0"/>
          </a:p>
          <a:p>
            <a:pPr lvl="1"/>
            <a:r>
              <a:rPr lang="en-US" sz="1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Stateful</a:t>
            </a:r>
            <a:endParaRPr lang="en-US" sz="1800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Holds conversational state.</a:t>
            </a:r>
          </a:p>
          <a:p>
            <a:pPr lvl="1"/>
            <a:endParaRPr lang="en-US" dirty="0" smtClean="0"/>
          </a:p>
          <a:p>
            <a:pPr lvl="1"/>
            <a:r>
              <a:rPr lang="en-US" sz="1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@Singleton</a:t>
            </a:r>
          </a:p>
          <a:p>
            <a:pPr lvl="2"/>
            <a:r>
              <a:rPr lang="en-US" dirty="0" smtClean="0"/>
              <a:t>One per application instance.</a:t>
            </a:r>
          </a:p>
          <a:p>
            <a:pPr lvl="1"/>
            <a:endParaRPr lang="en-US" dirty="0" smtClean="0"/>
          </a:p>
          <a:p>
            <a:pPr lvl="1"/>
            <a:r>
              <a:rPr lang="en-US" sz="1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MessageDrivenBean</a:t>
            </a:r>
            <a:endParaRPr lang="en-US" sz="1800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Used to implement Messaging (more later).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EJB Types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3875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Let me repeat that….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DI</a:t>
            </a:r>
          </a:p>
          <a:p>
            <a:pPr lvl="1"/>
            <a:r>
              <a:rPr lang="en-US" dirty="0" smtClean="0"/>
              <a:t>Lifecycle</a:t>
            </a:r>
          </a:p>
          <a:p>
            <a:pPr lvl="1"/>
            <a:r>
              <a:rPr lang="en-US" dirty="0" smtClean="0"/>
              <a:t>Remote Communication</a:t>
            </a:r>
          </a:p>
          <a:p>
            <a:pPr lvl="1"/>
            <a:r>
              <a:rPr lang="en-US" dirty="0" smtClean="0"/>
              <a:t>Pooling</a:t>
            </a:r>
          </a:p>
          <a:p>
            <a:pPr lvl="1"/>
            <a:r>
              <a:rPr lang="en-US" dirty="0" smtClean="0"/>
              <a:t>AOP (Interceptors)</a:t>
            </a:r>
          </a:p>
          <a:p>
            <a:pPr lvl="1"/>
            <a:r>
              <a:rPr lang="en-US" dirty="0"/>
              <a:t>Concurrency</a:t>
            </a:r>
            <a:endParaRPr lang="en-US" dirty="0" smtClean="0"/>
          </a:p>
          <a:p>
            <a:pPr lvl="1"/>
            <a:r>
              <a:rPr lang="en-US" dirty="0" err="1" smtClean="0"/>
              <a:t>Tx</a:t>
            </a:r>
            <a:endParaRPr lang="en-US" dirty="0" smtClean="0"/>
          </a:p>
          <a:p>
            <a:pPr lvl="1"/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Messaging</a:t>
            </a:r>
          </a:p>
          <a:p>
            <a:pPr lvl="1"/>
            <a:r>
              <a:rPr lang="en-US" dirty="0" smtClean="0"/>
              <a:t>JNDI</a:t>
            </a: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lvl="1"/>
            <a:r>
              <a:rPr lang="en-US" dirty="0" smtClean="0"/>
              <a:t>Some overlap with CDI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EJB Services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59</a:t>
            </a:fld>
            <a:endParaRPr lang="de-CH" dirty="0"/>
          </a:p>
        </p:txBody>
      </p:sp>
      <p:pic>
        <p:nvPicPr>
          <p:cNvPr id="4100" name="Picture 4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472" y="2204864"/>
            <a:ext cx="4698828" cy="263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51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is Java Enterprise Edition (</a:t>
            </a:r>
            <a:r>
              <a:rPr lang="en-GB" dirty="0" err="1" smtClean="0"/>
              <a:t>JavaEE</a:t>
            </a:r>
            <a:r>
              <a:rPr lang="en-GB" dirty="0" smtClean="0"/>
              <a:t>)?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Huh?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697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Local (@Local)</a:t>
            </a:r>
          </a:p>
          <a:p>
            <a:pPr lvl="2"/>
            <a:r>
              <a:rPr lang="en-US" dirty="0" smtClean="0"/>
              <a:t>EJB and client are within a single VM.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No-Interface (@</a:t>
            </a:r>
            <a:r>
              <a:rPr lang="en-US" dirty="0" err="1" smtClean="0"/>
              <a:t>LocalBean</a:t>
            </a:r>
            <a:r>
              <a:rPr lang="en-US" dirty="0" smtClean="0"/>
              <a:t> or just simply implementing no interface)</a:t>
            </a:r>
          </a:p>
          <a:p>
            <a:pPr lvl="2"/>
            <a:r>
              <a:rPr lang="en-US" dirty="0" smtClean="0"/>
              <a:t>Very similar to Local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Remote (@Remote)</a:t>
            </a:r>
          </a:p>
          <a:p>
            <a:pPr lvl="2"/>
            <a:r>
              <a:rPr lang="en-US" dirty="0"/>
              <a:t>EJB and client are used in a distributed environment (i.e. different VMs, across a network).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EJB Views 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2433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Threading with the container is handled </a:t>
            </a:r>
            <a:r>
              <a:rPr lang="en-US" i="1" dirty="0" smtClean="0"/>
              <a:t>by the container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EJB spec forbids the manual creation of threads.</a:t>
            </a:r>
          </a:p>
          <a:p>
            <a:pPr lvl="1"/>
            <a:r>
              <a:rPr lang="en-US" dirty="0" smtClean="0"/>
              <a:t>Thread creation should be done via the @Asynchronous annotation.</a:t>
            </a:r>
          </a:p>
          <a:p>
            <a:pPr lvl="1"/>
            <a:r>
              <a:rPr lang="en-US" dirty="0" smtClean="0"/>
              <a:t>Container will manage the thread pool and lock management.</a:t>
            </a:r>
          </a:p>
          <a:p>
            <a:pPr lvl="1"/>
            <a:endParaRPr lang="en-US" dirty="0" smtClean="0"/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@Stateless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ABC {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// process the long running task in a separate thread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@Asynchronous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public void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someLongRunningTask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{ //... 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Concurrency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7819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ABC {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no state here  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ABC()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ctor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PostConstruct</a:t>
            </a:r>
            <a:endParaRPr lang="en-US" sz="18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...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marL="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PreDestroy</a:t>
            </a:r>
            <a:endParaRPr lang="en-US" sz="18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void cleanup()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...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endParaRPr lang="en-US" dirty="0" smtClean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Lifecycle (Stateless EJB)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62</a:t>
            </a:fld>
            <a:endParaRPr lang="de-CH" dirty="0"/>
          </a:p>
        </p:txBody>
      </p:sp>
      <p:pic>
        <p:nvPicPr>
          <p:cNvPr id="2050" name="Picture 2" descr="Bildergebnis für stateless ejb lifecy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665288"/>
            <a:ext cx="334327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83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Java </a:t>
            </a:r>
            <a:r>
              <a:rPr lang="en-US" dirty="0"/>
              <a:t>API for a </a:t>
            </a:r>
            <a:r>
              <a:rPr lang="en-US" b="1" dirty="0"/>
              <a:t>directory service </a:t>
            </a:r>
            <a:r>
              <a:rPr lang="en-US" dirty="0"/>
              <a:t>that allows Java software clients to discover and look up data and objects via a </a:t>
            </a:r>
            <a:r>
              <a:rPr lang="en-US" dirty="0" smtClean="0"/>
              <a:t>name/reference.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An abstraction above other </a:t>
            </a:r>
            <a:r>
              <a:rPr lang="en-US" dirty="0" err="1" smtClean="0"/>
              <a:t>directpory</a:t>
            </a:r>
            <a:r>
              <a:rPr lang="en-US" dirty="0" smtClean="0"/>
              <a:t> services or directory service protocols</a:t>
            </a:r>
          </a:p>
          <a:p>
            <a:pPr lvl="2"/>
            <a:r>
              <a:rPr lang="en-US" dirty="0" smtClean="0"/>
              <a:t>DNS, Active Directory, Novell </a:t>
            </a:r>
            <a:r>
              <a:rPr lang="en-US" dirty="0" err="1" smtClean="0"/>
              <a:t>eDirectory</a:t>
            </a:r>
            <a:r>
              <a:rPr lang="en-US" dirty="0" smtClean="0"/>
              <a:t> (NDS), LDAP, CORBA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JavaEE</a:t>
            </a:r>
            <a:r>
              <a:rPr lang="en-US" dirty="0" smtClean="0"/>
              <a:t> application servers typically host a JNDI provider internally.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EJBs are assigned names and registered with JNDI.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Pre DI, JNDI lookup was the old fashioned way of loose coupling.</a:t>
            </a:r>
          </a:p>
          <a:p>
            <a:pPr lvl="2"/>
            <a:r>
              <a:rPr lang="en-US" dirty="0" smtClean="0"/>
              <a:t>Not quite </a:t>
            </a:r>
            <a:r>
              <a:rPr lang="en-US" dirty="0" err="1" smtClean="0"/>
              <a:t>IoC</a:t>
            </a:r>
            <a:r>
              <a:rPr lang="en-US" dirty="0" smtClean="0"/>
              <a:t>.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/>
              <a:t>Still useful for remote access.</a:t>
            </a:r>
          </a:p>
          <a:p>
            <a:pPr lvl="2"/>
            <a:r>
              <a:rPr lang="en-US" dirty="0" smtClean="0"/>
              <a:t>RMI across JVMs</a:t>
            </a:r>
          </a:p>
          <a:p>
            <a:pPr lvl="2"/>
            <a:r>
              <a:rPr lang="en-US" dirty="0" smtClean="0"/>
              <a:t>JMS binding.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Naming and Directory Interface (JNDI)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63</a:t>
            </a:fld>
            <a:endParaRPr lang="de-CH" dirty="0"/>
          </a:p>
        </p:txBody>
      </p:sp>
      <p:pic>
        <p:nvPicPr>
          <p:cNvPr id="6148" name="Picture 4" descr="Image result for jnd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339" y="3739852"/>
            <a:ext cx="21431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95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JNDI is a component registry.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Naming and Directory Interface (JNDI)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64</a:t>
            </a:fld>
            <a:endParaRPr lang="de-CH" dirty="0"/>
          </a:p>
        </p:txBody>
      </p:sp>
      <p:pic>
        <p:nvPicPr>
          <p:cNvPr id="1026" name="Picture 2" descr="Image result for jndi 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24" y="2420888"/>
            <a:ext cx="6921351" cy="219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0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Each EJB will be assigned multiple binding across the namespaces…</a:t>
            </a:r>
          </a:p>
          <a:p>
            <a:pPr lvl="2"/>
            <a:r>
              <a:rPr lang="en-US" dirty="0" err="1" smtClean="0"/>
              <a:t>java:global</a:t>
            </a:r>
            <a:r>
              <a:rPr lang="en-US" dirty="0" smtClean="0"/>
              <a:t>, </a:t>
            </a:r>
            <a:r>
              <a:rPr lang="en-US" dirty="0" err="1" smtClean="0"/>
              <a:t>java:module</a:t>
            </a:r>
            <a:r>
              <a:rPr lang="en-US" dirty="0" smtClean="0"/>
              <a:t>, </a:t>
            </a:r>
            <a:r>
              <a:rPr lang="en-US" dirty="0" err="1" smtClean="0"/>
              <a:t>java:app</a:t>
            </a:r>
            <a:r>
              <a:rPr lang="en-US" dirty="0" smtClean="0"/>
              <a:t>, </a:t>
            </a:r>
            <a:r>
              <a:rPr lang="en-US" dirty="0" err="1" smtClean="0"/>
              <a:t>java:comp</a:t>
            </a:r>
            <a:endParaRPr lang="en-US" dirty="0" smtClean="0"/>
          </a:p>
          <a:p>
            <a:pPr lvl="1"/>
            <a:r>
              <a:rPr lang="en-US" dirty="0" smtClean="0"/>
              <a:t>… according </a:t>
            </a:r>
            <a:r>
              <a:rPr lang="en-US" dirty="0"/>
              <a:t>to how they are deployed – EAR, WAR or JAR.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 smtClean="0"/>
              <a:t>JavaEE</a:t>
            </a:r>
            <a:r>
              <a:rPr lang="en-US" dirty="0" smtClean="0"/>
              <a:t> application servers may provide their own namespaces</a:t>
            </a:r>
          </a:p>
          <a:p>
            <a:pPr lvl="2"/>
            <a:r>
              <a:rPr lang="en-US" dirty="0" err="1"/>
              <a:t>j</a:t>
            </a:r>
            <a:r>
              <a:rPr lang="en-US" dirty="0" err="1" smtClean="0"/>
              <a:t>boss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According to how they are deployed – EAR, WAR or JAR.</a:t>
            </a:r>
          </a:p>
          <a:p>
            <a:pPr lvl="1"/>
            <a:r>
              <a:rPr lang="en-US" dirty="0" smtClean="0"/>
              <a:t>Only of real relevance for JNDI lookup (@Resource)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JNDI Naming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65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4013089"/>
            <a:ext cx="8833694" cy="233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3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Java Messaging Service (JMS)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Reliable messaging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344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Messaging Service -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67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18" y="2708920"/>
            <a:ext cx="7213964" cy="31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1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Messaging</a:t>
            </a:r>
          </a:p>
          <a:p>
            <a:pPr lvl="1"/>
            <a:r>
              <a:rPr lang="en-US" dirty="0" smtClean="0"/>
              <a:t>Java Message Service</a:t>
            </a:r>
          </a:p>
          <a:p>
            <a:pPr lvl="1"/>
            <a:r>
              <a:rPr lang="en-US" dirty="0" smtClean="0"/>
              <a:t>JMS Destinations – Queues and Topics</a:t>
            </a:r>
          </a:p>
          <a:p>
            <a:pPr lvl="1"/>
            <a:r>
              <a:rPr lang="en-US" dirty="0" smtClean="0"/>
              <a:t>Message Drive Beans</a:t>
            </a:r>
          </a:p>
          <a:p>
            <a:pPr lvl="1"/>
            <a:r>
              <a:rPr lang="en-US" dirty="0" smtClean="0"/>
              <a:t>Administered Objects</a:t>
            </a:r>
          </a:p>
          <a:p>
            <a:pPr lvl="1"/>
            <a:r>
              <a:rPr lang="en-US" dirty="0" smtClean="0"/>
              <a:t>JMS Client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Messaging Service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2163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b="1" dirty="0"/>
              <a:t>Message </a:t>
            </a:r>
            <a:r>
              <a:rPr lang="en-US" b="1" dirty="0" smtClean="0"/>
              <a:t>Oriented </a:t>
            </a:r>
            <a:r>
              <a:rPr lang="en-US" b="1" dirty="0"/>
              <a:t>M</a:t>
            </a:r>
            <a:r>
              <a:rPr lang="en-US" b="1" dirty="0" smtClean="0"/>
              <a:t>iddleware</a:t>
            </a:r>
            <a:r>
              <a:rPr lang="en-US" dirty="0"/>
              <a:t> (MOM) is </a:t>
            </a:r>
            <a:r>
              <a:rPr lang="en-US" dirty="0" smtClean="0"/>
              <a:t>an infrastructure component supporting communication between distributes systems via the sending and receiving of </a:t>
            </a:r>
            <a:r>
              <a:rPr lang="en-US" b="1" dirty="0" smtClean="0"/>
              <a:t>messages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MOM creates </a:t>
            </a:r>
            <a:r>
              <a:rPr lang="en-US" dirty="0"/>
              <a:t>a distributed communications layer that insulates the application developer from the details of the various operating systems and network interfaces. 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Provides loose coupling.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69</a:t>
            </a:fld>
            <a:endParaRPr lang="de-CH" dirty="0"/>
          </a:p>
        </p:txBody>
      </p:sp>
      <p:pic>
        <p:nvPicPr>
          <p:cNvPr id="1026" name="Picture 2" descr="Image result for message oriented middlew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62" y="1772816"/>
            <a:ext cx="4333875" cy="153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21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Groan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</a:t>
            </a:fld>
            <a:endParaRPr lang="de-CH" dirty="0"/>
          </a:p>
        </p:txBody>
      </p:sp>
      <p:pic>
        <p:nvPicPr>
          <p:cNvPr id="13314" name="Picture 2" descr="Image result for wrox professional java ser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6" y="1556792"/>
            <a:ext cx="36004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19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JMS is a </a:t>
            </a:r>
            <a:r>
              <a:rPr lang="en-US" dirty="0"/>
              <a:t>Java API that allows applications to create, send, receive, and read </a:t>
            </a:r>
            <a:r>
              <a:rPr lang="en-US" dirty="0" smtClean="0"/>
              <a:t>messages. 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AFP </a:t>
            </a:r>
            <a:r>
              <a:rPr lang="en-US" dirty="0"/>
              <a:t>reference implementation </a:t>
            </a:r>
            <a:r>
              <a:rPr lang="en-US" dirty="0" smtClean="0"/>
              <a:t> = Apache </a:t>
            </a:r>
            <a:r>
              <a:rPr lang="en-US" dirty="0" err="1" smtClean="0"/>
              <a:t>ActiveMQ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Messaging Service (JMS)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70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25" y="1398000"/>
            <a:ext cx="56959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0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b="1" dirty="0" smtClean="0"/>
              <a:t>Queues</a:t>
            </a:r>
            <a:r>
              <a:rPr lang="en-US" dirty="0" smtClean="0"/>
              <a:t> - for </a:t>
            </a:r>
            <a:r>
              <a:rPr lang="en-US" i="1" dirty="0" smtClean="0"/>
              <a:t>point to point </a:t>
            </a:r>
            <a:r>
              <a:rPr lang="en-US" dirty="0" smtClean="0"/>
              <a:t>messaging.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Messages are consumed by a single receiver.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JMS Destinations – Queues and Topics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71</a:t>
            </a:fld>
            <a:endParaRPr lang="de-CH" dirty="0"/>
          </a:p>
        </p:txBody>
      </p:sp>
      <p:pic>
        <p:nvPicPr>
          <p:cNvPr id="2050" name="Picture 2" descr="Image result for jms que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1557338"/>
            <a:ext cx="504825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41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b="1" dirty="0" smtClean="0"/>
              <a:t>Topics </a:t>
            </a:r>
            <a:r>
              <a:rPr lang="en-US" dirty="0" smtClean="0"/>
              <a:t>- </a:t>
            </a:r>
            <a:r>
              <a:rPr lang="en-US" dirty="0"/>
              <a:t>for </a:t>
            </a:r>
            <a:r>
              <a:rPr lang="en-US" i="1" dirty="0" smtClean="0"/>
              <a:t>publish/subscribe </a:t>
            </a:r>
            <a:r>
              <a:rPr lang="en-US" dirty="0" smtClean="0"/>
              <a:t>messaging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Messages are </a:t>
            </a:r>
            <a:r>
              <a:rPr lang="en-US" dirty="0" smtClean="0"/>
              <a:t>may be consumed </a:t>
            </a:r>
            <a:r>
              <a:rPr lang="en-US" dirty="0"/>
              <a:t>by a </a:t>
            </a:r>
            <a:r>
              <a:rPr lang="en-US" dirty="0" smtClean="0"/>
              <a:t>multiple receivers.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JMS Destinations – Queues and Topics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72</a:t>
            </a:fld>
            <a:endParaRPr lang="de-CH" dirty="0"/>
          </a:p>
        </p:txBody>
      </p:sp>
      <p:pic>
        <p:nvPicPr>
          <p:cNvPr id="4098" name="Picture 2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557338"/>
            <a:ext cx="47625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41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A</a:t>
            </a:r>
            <a:r>
              <a:rPr lang="en-US" dirty="0"/>
              <a:t> </a:t>
            </a:r>
            <a:r>
              <a:rPr lang="en-US" b="1" dirty="0"/>
              <a:t>M</a:t>
            </a:r>
            <a:r>
              <a:rPr lang="en-US" b="1" dirty="0" smtClean="0"/>
              <a:t>essage </a:t>
            </a:r>
            <a:r>
              <a:rPr lang="en-US" b="1" dirty="0"/>
              <a:t>D</a:t>
            </a:r>
            <a:r>
              <a:rPr lang="en-US" b="1" dirty="0" smtClean="0"/>
              <a:t>riven </a:t>
            </a:r>
            <a:r>
              <a:rPr lang="en-US" b="1" dirty="0"/>
              <a:t>B</a:t>
            </a:r>
            <a:r>
              <a:rPr lang="en-US" b="1" dirty="0" smtClean="0"/>
              <a:t>ean</a:t>
            </a:r>
            <a:r>
              <a:rPr lang="en-US" dirty="0"/>
              <a:t> is a stateless, server-side, transaction-aware component that is </a:t>
            </a:r>
            <a:r>
              <a:rPr lang="en-US" i="1" dirty="0"/>
              <a:t>driven</a:t>
            </a:r>
            <a:r>
              <a:rPr lang="en-US" dirty="0"/>
              <a:t> by a Java message ( </a:t>
            </a:r>
            <a:r>
              <a:rPr lang="en-US" dirty="0" err="1"/>
              <a:t>javax.jms.</a:t>
            </a:r>
            <a:r>
              <a:rPr lang="en-US" b="1" dirty="0" err="1"/>
              <a:t>message</a:t>
            </a:r>
            <a:r>
              <a:rPr lang="en-US" dirty="0"/>
              <a:t> ). 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It </a:t>
            </a:r>
            <a:r>
              <a:rPr lang="en-US" dirty="0"/>
              <a:t>is invoked by the EJB Container when a </a:t>
            </a:r>
            <a:r>
              <a:rPr lang="en-US" b="1" dirty="0"/>
              <a:t>message</a:t>
            </a:r>
            <a:r>
              <a:rPr lang="en-US" dirty="0"/>
              <a:t> is received from a JMS Queue or Topic. It acts as a simple </a:t>
            </a:r>
            <a:r>
              <a:rPr lang="en-US" b="1" dirty="0"/>
              <a:t>message</a:t>
            </a:r>
            <a:r>
              <a:rPr lang="en-US" dirty="0"/>
              <a:t> </a:t>
            </a:r>
            <a:r>
              <a:rPr lang="en-US" dirty="0" smtClean="0"/>
              <a:t>listener.</a:t>
            </a:r>
          </a:p>
          <a:p>
            <a:pPr lvl="1"/>
            <a:endParaRPr lang="en-US" dirty="0"/>
          </a:p>
          <a:p>
            <a:pPr lvl="1"/>
            <a:r>
              <a:rPr lang="en-US" smtClean="0"/>
              <a:t>MDB are EJB.</a:t>
            </a: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Driven Beans (MDB)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73</a:t>
            </a:fld>
            <a:endParaRPr lang="de-CH" dirty="0"/>
          </a:p>
        </p:txBody>
      </p:sp>
      <p:pic>
        <p:nvPicPr>
          <p:cNvPr id="7170" name="Picture 2" descr="Image result for message driven bea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87" y="1780033"/>
            <a:ext cx="41624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60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sz="1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MessageDriven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activationConfig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{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@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ActivationConfigProperty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propertyName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"destination",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propertyValue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"java:/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jms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/queue/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SomeQueue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pPr marL="0" lvl="1" indent="0"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SomeMDB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 </a:t>
            </a:r>
            <a:r>
              <a:rPr lang="en-US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MessageListener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onMessage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 message)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try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      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("Received message" + message);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catch 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JMSException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e) {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//...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MDB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8745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 </a:t>
            </a:r>
            <a:r>
              <a:rPr lang="en-US" dirty="0"/>
              <a:t>addition to server and client code, the container </a:t>
            </a:r>
            <a:r>
              <a:rPr lang="en-US" dirty="0" smtClean="0"/>
              <a:t>needs </a:t>
            </a:r>
            <a:r>
              <a:rPr lang="en-US" dirty="0"/>
              <a:t>to be aware of </a:t>
            </a:r>
            <a:r>
              <a:rPr lang="en-US" b="1" dirty="0" smtClean="0"/>
              <a:t>Administered </a:t>
            </a:r>
            <a:r>
              <a:rPr lang="en-US" b="1" dirty="0"/>
              <a:t>Objects </a:t>
            </a:r>
            <a:r>
              <a:rPr lang="en-US" b="1" dirty="0" smtClean="0"/>
              <a:t>-  </a:t>
            </a:r>
            <a:r>
              <a:rPr lang="en-US" dirty="0" smtClean="0"/>
              <a:t>objects </a:t>
            </a:r>
            <a:r>
              <a:rPr lang="en-US" dirty="0"/>
              <a:t>containing configuration information that are created by an administrator and later used by JMS clients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Typically configured objects in a JNDI namespace, clients then access via Resource Injection.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Administered Objects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75</a:t>
            </a:fld>
            <a:endParaRPr lang="de-CH" dirty="0"/>
          </a:p>
        </p:txBody>
      </p:sp>
      <p:pic>
        <p:nvPicPr>
          <p:cNvPr id="5122" name="Picture 2" descr="Image result for jms jms con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039" y="1465311"/>
            <a:ext cx="5448300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12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Foobars</a:t>
            </a: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Administered Objects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76</a:t>
            </a:fld>
            <a:endParaRPr lang="de-CH" dirty="0"/>
          </a:p>
        </p:txBody>
      </p:sp>
      <p:pic>
        <p:nvPicPr>
          <p:cNvPr id="5124" name="Picture 4" descr="Image result for jms2 jmscon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1557511"/>
            <a:ext cx="38862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91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Lookup the admin objects from JNDI space</a:t>
            </a:r>
          </a:p>
          <a:p>
            <a:pPr marL="0" lvl="1" indent="0">
              <a:buNone/>
            </a:pP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ConnectionFactory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connectionFactory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 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ConnectionFactory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jndiContext.lookup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RemoteConnectionFactory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queue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 (Destination)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jndiContext.lookup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javaee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-concepts/queue/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BookOrderQueue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create the JMS Context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JMSContext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context =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connectionFactory.createContext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("user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“password"))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//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send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an object message to the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queue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JMSProducer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producer = 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context.createProducer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   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producer.send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(queue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msgBody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JMS Client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4364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Web Services - SOAP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Interfacing</a:t>
            </a:r>
            <a:endParaRPr lang="en-GB" dirty="0"/>
          </a:p>
        </p:txBody>
      </p:sp>
      <p:pic>
        <p:nvPicPr>
          <p:cNvPr id="2050" name="Picture 2" descr="Image result for so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347" y="4744956"/>
            <a:ext cx="4155653" cy="211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81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marL="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Web Services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79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41" y="2780928"/>
            <a:ext cx="7357980" cy="32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0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Image result for jav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49" y="957085"/>
            <a:ext cx="4536504" cy="274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Image result for javae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5" y="3356992"/>
            <a:ext cx="6768752" cy="288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JavaSE</a:t>
            </a:r>
            <a:r>
              <a:rPr lang="en-GB" dirty="0" smtClean="0"/>
              <a:t> &amp; </a:t>
            </a:r>
            <a:r>
              <a:rPr lang="en-GB" dirty="0" err="1" smtClean="0"/>
              <a:t>JavaEE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0211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Web Services</a:t>
            </a:r>
          </a:p>
          <a:p>
            <a:pPr lvl="1"/>
            <a:r>
              <a:rPr lang="en-US" dirty="0" smtClean="0"/>
              <a:t>Simple Object Access Protocol</a:t>
            </a:r>
          </a:p>
          <a:p>
            <a:pPr lvl="1"/>
            <a:r>
              <a:rPr lang="en-US" dirty="0" smtClean="0"/>
              <a:t>Web Service Definition Language</a:t>
            </a:r>
          </a:p>
          <a:p>
            <a:pPr lvl="1"/>
            <a:r>
              <a:rPr lang="en-US" dirty="0" smtClean="0"/>
              <a:t>JAX-WS</a:t>
            </a:r>
          </a:p>
          <a:p>
            <a:pPr lvl="1"/>
            <a:r>
              <a:rPr lang="en-US" dirty="0" err="1" smtClean="0"/>
              <a:t>JBoss</a:t>
            </a:r>
            <a:r>
              <a:rPr lang="en-US" dirty="0" smtClean="0"/>
              <a:t> and Apache CXF</a:t>
            </a:r>
          </a:p>
          <a:p>
            <a:pPr lvl="1"/>
            <a:r>
              <a:rPr lang="en-US" dirty="0" err="1" smtClean="0"/>
              <a:t>Jboss</a:t>
            </a:r>
            <a:r>
              <a:rPr lang="en-US" dirty="0" smtClean="0"/>
              <a:t> and Web Services</a:t>
            </a:r>
          </a:p>
          <a:p>
            <a:pPr lvl="1"/>
            <a:r>
              <a:rPr lang="en-US" dirty="0" smtClean="0"/>
              <a:t>UDDI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Web Services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7269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 </a:t>
            </a:r>
            <a:r>
              <a:rPr lang="en-US" b="1" dirty="0" smtClean="0"/>
              <a:t>standardized</a:t>
            </a:r>
            <a:r>
              <a:rPr lang="en-US" dirty="0" smtClean="0"/>
              <a:t> way of </a:t>
            </a:r>
            <a:r>
              <a:rPr lang="en-US" dirty="0"/>
              <a:t>integrating Web-based applications using the XML, SOAP, </a:t>
            </a:r>
            <a:r>
              <a:rPr lang="en-US" dirty="0" smtClean="0"/>
              <a:t>and WSDL over </a:t>
            </a:r>
            <a:r>
              <a:rPr lang="en-US" dirty="0"/>
              <a:t>an Internet protocol backbone. 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XML </a:t>
            </a:r>
            <a:r>
              <a:rPr lang="en-US" dirty="0"/>
              <a:t>is the data format used to contain the data and provide metadata around </a:t>
            </a:r>
            <a:r>
              <a:rPr lang="en-US" dirty="0" smtClean="0"/>
              <a:t>it.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SOAP </a:t>
            </a:r>
            <a:r>
              <a:rPr lang="en-US" dirty="0"/>
              <a:t>is used to transfer the </a:t>
            </a:r>
            <a:r>
              <a:rPr lang="en-US" dirty="0" smtClean="0"/>
              <a:t>data.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WSDL </a:t>
            </a:r>
            <a:r>
              <a:rPr lang="en-US" dirty="0"/>
              <a:t>is used for describing the </a:t>
            </a:r>
            <a:r>
              <a:rPr lang="en-US" dirty="0" smtClean="0"/>
              <a:t>services.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918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messaging protocol that allows programs that run on disparate operating systems (such as Windows and Linux) to communicate using Hypertext Transfer Protocol (HTTP) and its Extensible Markup Language (XML</a:t>
            </a:r>
            <a:r>
              <a:rPr lang="en-US" dirty="0" smtClean="0"/>
              <a:t>).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Object Access Protocol - SOAP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82</a:t>
            </a:fld>
            <a:endParaRPr lang="de-CH" dirty="0"/>
          </a:p>
        </p:txBody>
      </p:sp>
      <p:pic>
        <p:nvPicPr>
          <p:cNvPr id="1026" name="Picture 2" descr="http://tr1.cbsistatic.com/hub/i/2015/06/03/3cbd3636-098c-11e5-940f-14feb5cc3d2a/r00520010402gcn01_0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7" y="2996952"/>
            <a:ext cx="4124325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30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An</a:t>
            </a:r>
            <a:r>
              <a:rPr lang="en-US" b="1" dirty="0" smtClean="0"/>
              <a:t> </a:t>
            </a:r>
            <a:r>
              <a:rPr lang="en-US" dirty="0" smtClean="0"/>
              <a:t>XML </a:t>
            </a:r>
            <a:r>
              <a:rPr lang="en-US" dirty="0"/>
              <a:t>format for describing network services as a set of endpoints operating on messages containing either document-oriented or procedure-oriented information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Forms a contract between the consumer and the service. 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 Definition Language – WSDL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83</a:t>
            </a:fld>
            <a:endParaRPr lang="de-CH" dirty="0"/>
          </a:p>
        </p:txBody>
      </p:sp>
      <p:pic>
        <p:nvPicPr>
          <p:cNvPr id="2050" name="Picture 2" descr="http://cdn.crunchify.com/wp-content/uploads/2012/10/Web-Service-Description-Langu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626" y="3274491"/>
            <a:ext cx="6700748" cy="209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40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 smtClean="0"/>
              <a:t>WSDL = the Web Service Contract</a:t>
            </a:r>
          </a:p>
          <a:p>
            <a:pPr lvl="1"/>
            <a:endParaRPr lang="en-US" b="1" dirty="0"/>
          </a:p>
          <a:p>
            <a:pPr lvl="1"/>
            <a:r>
              <a:rPr lang="en-US" b="1" dirty="0" smtClean="0"/>
              <a:t>Top down / </a:t>
            </a:r>
            <a:r>
              <a:rPr lang="en-US" b="1" dirty="0"/>
              <a:t>C</a:t>
            </a:r>
            <a:r>
              <a:rPr lang="en-US" b="1" dirty="0" smtClean="0"/>
              <a:t>ontract First. </a:t>
            </a:r>
          </a:p>
          <a:p>
            <a:pPr lvl="2"/>
            <a:r>
              <a:rPr lang="en-US" dirty="0" smtClean="0"/>
              <a:t>Start with the WSDL and generate the code for the service and consumer from that.</a:t>
            </a:r>
          </a:p>
          <a:p>
            <a:pPr lvl="2"/>
            <a:r>
              <a:rPr lang="en-US" dirty="0" err="1" smtClean="0"/>
              <a:t>wsimport</a:t>
            </a:r>
            <a:endParaRPr lang="en-US" dirty="0" smtClean="0"/>
          </a:p>
          <a:p>
            <a:pPr lvl="1"/>
            <a:endParaRPr lang="en-US" b="1" dirty="0" smtClean="0"/>
          </a:p>
          <a:p>
            <a:pPr lvl="1"/>
            <a:r>
              <a:rPr lang="en-US" b="1" dirty="0" smtClean="0"/>
              <a:t>Bottom up / Contract Last</a:t>
            </a:r>
          </a:p>
          <a:p>
            <a:pPr lvl="2"/>
            <a:r>
              <a:rPr lang="en-US" dirty="0" smtClean="0"/>
              <a:t>Start with the service implementation, generate the WSDL from the code.</a:t>
            </a:r>
          </a:p>
          <a:p>
            <a:pPr lvl="2"/>
            <a:r>
              <a:rPr lang="en-US" dirty="0" err="1" smtClean="0"/>
              <a:t>wsgen</a:t>
            </a:r>
            <a:endParaRPr lang="en-US" dirty="0" smtClean="0"/>
          </a:p>
          <a:p>
            <a:pPr lvl="1"/>
            <a:endParaRPr lang="en-US" b="1" dirty="0"/>
          </a:p>
          <a:p>
            <a:pPr lvl="1"/>
            <a:r>
              <a:rPr lang="en-US" b="1" dirty="0" smtClean="0"/>
              <a:t>Contract First (CF) vs Contract Last (CL)</a:t>
            </a:r>
          </a:p>
          <a:p>
            <a:pPr lvl="2"/>
            <a:r>
              <a:rPr lang="en-US" b="1" dirty="0" smtClean="0"/>
              <a:t>CL is fragile.</a:t>
            </a:r>
          </a:p>
          <a:p>
            <a:pPr lvl="2"/>
            <a:r>
              <a:rPr lang="en-US" b="1" dirty="0" smtClean="0"/>
              <a:t>CL is less performant (XML and objects are somewhat opaque).</a:t>
            </a:r>
          </a:p>
          <a:p>
            <a:pPr lvl="2"/>
            <a:r>
              <a:rPr lang="en-US" b="1" dirty="0" smtClean="0"/>
              <a:t>CF is reusable (complex objects).</a:t>
            </a:r>
          </a:p>
          <a:p>
            <a:pPr lvl="2"/>
            <a:r>
              <a:rPr lang="en-US" b="1" dirty="0" smtClean="0"/>
              <a:t>CF has looser coupling between API and implementation.</a:t>
            </a:r>
          </a:p>
          <a:p>
            <a:pPr lvl="2"/>
            <a:r>
              <a:rPr lang="en-US" b="1" dirty="0" smtClean="0"/>
              <a:t>CF preferable.</a:t>
            </a:r>
            <a:endParaRPr lang="en-US" dirty="0" smtClean="0"/>
          </a:p>
          <a:p>
            <a:pPr lvl="2"/>
            <a:endParaRPr lang="en-US" dirty="0"/>
          </a:p>
          <a:p>
            <a:pPr marL="270000" lvl="2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Contract First and Contract Last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987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/>
              <a:t>The Java API for XML Web Services (</a:t>
            </a:r>
            <a:r>
              <a:rPr lang="en-US" b="1" dirty="0"/>
              <a:t>JAX-WS</a:t>
            </a:r>
            <a:r>
              <a:rPr lang="en-US" dirty="0"/>
              <a:t>) is </a:t>
            </a:r>
            <a:r>
              <a:rPr lang="en-US" dirty="0" smtClean="0"/>
              <a:t>the component of </a:t>
            </a:r>
            <a:r>
              <a:rPr lang="en-US" dirty="0" err="1" smtClean="0"/>
              <a:t>JavaEE</a:t>
            </a:r>
            <a:r>
              <a:rPr lang="en-US" dirty="0" smtClean="0"/>
              <a:t> for creating SOAP Web Services.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JAX-WS supports the bottom-up approach, annotating the service implementation to identify it to be exposed as a Web Service.</a:t>
            </a:r>
          </a:p>
          <a:p>
            <a:pPr lvl="1"/>
            <a:endParaRPr lang="en-US" dirty="0"/>
          </a:p>
          <a:p>
            <a:pPr marL="270000" lvl="2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WebService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CardValidator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270000" lvl="2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WebMethod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validate(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CreditCard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creditCard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isEven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creditCard.getLastNumber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JAX-WS and Creating a Web Service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1532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err="1" smtClean="0"/>
              <a:t>JBoss</a:t>
            </a:r>
            <a:r>
              <a:rPr lang="en-US" dirty="0" smtClean="0"/>
              <a:t> uses Apache CXF for it’s </a:t>
            </a:r>
            <a:r>
              <a:rPr lang="en-US" dirty="0" err="1" smtClean="0"/>
              <a:t>WebService</a:t>
            </a:r>
            <a:r>
              <a:rPr lang="en-US" dirty="0" smtClean="0"/>
              <a:t> implementation.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localhost:8080/ws/CardValidator?wsdl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JBoss</a:t>
            </a:r>
            <a:r>
              <a:rPr lang="en-US" dirty="0" smtClean="0"/>
              <a:t> and Apache CXF 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86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861" y="2798341"/>
            <a:ext cx="2771775" cy="342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61" y="3508970"/>
            <a:ext cx="75342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err="1" smtClean="0"/>
              <a:t>JBoss</a:t>
            </a:r>
            <a:r>
              <a:rPr lang="en-US" dirty="0" smtClean="0"/>
              <a:t> lists the Web Service endpoints via the UI.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JBoss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WebServcies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87</a:t>
            </a:fld>
            <a:endParaRPr lang="de-C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996952"/>
            <a:ext cx="83058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UDDI is an registry for business web services.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used to be one of the trio of Web Services technologies</a:t>
            </a:r>
          </a:p>
          <a:p>
            <a:pPr lvl="2"/>
            <a:r>
              <a:rPr lang="en-US" dirty="0" smtClean="0"/>
              <a:t>SOAP, WSDL and UDDI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Not as widely adopted as the designers hoped.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Occasionally found </a:t>
            </a:r>
            <a:r>
              <a:rPr lang="en-US" i="1" dirty="0" smtClean="0"/>
              <a:t>within</a:t>
            </a:r>
            <a:r>
              <a:rPr lang="en-US" dirty="0" smtClean="0"/>
              <a:t> the enterprise.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Pining for the fjords.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Universal Description, Discovery and Integration (UDDI)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88</a:t>
            </a:fld>
            <a:endParaRPr lang="de-CH" dirty="0"/>
          </a:p>
        </p:txBody>
      </p:sp>
      <p:pic>
        <p:nvPicPr>
          <p:cNvPr id="1028" name="Picture 4" descr="http://static.wixstatic.com/media/dfa81e_ad6757419864420db030ed48c1f1f4b0.jpg/v1/fill/w_620,h_281/dfa81e_ad6757419864420db030ed48c1f1f4b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100847"/>
            <a:ext cx="5905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37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REST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Interfacing</a:t>
            </a:r>
            <a:endParaRPr lang="en-GB" dirty="0"/>
          </a:p>
        </p:txBody>
      </p:sp>
      <p:pic>
        <p:nvPicPr>
          <p:cNvPr id="3074" name="Picture 2" descr="Image result for rest a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217" y="4509120"/>
            <a:ext cx="4694783" cy="200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68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Don’t nod off!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</a:t>
            </a:fld>
            <a:endParaRPr lang="de-CH" dirty="0"/>
          </a:p>
        </p:txBody>
      </p:sp>
      <p:pic>
        <p:nvPicPr>
          <p:cNvPr id="8194" name="Picture 2" descr="Image result for dry dese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03" y="1381167"/>
            <a:ext cx="7152795" cy="536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99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marL="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REST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90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41" y="2780928"/>
            <a:ext cx="7357980" cy="32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6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/>
              <a:t>REST</a:t>
            </a:r>
            <a:r>
              <a:rPr lang="en-US" dirty="0"/>
              <a:t> stands for Representational State Transfer. (It is sometimes spelled "</a:t>
            </a:r>
            <a:r>
              <a:rPr lang="en-US" b="1" dirty="0" err="1"/>
              <a:t>ReST</a:t>
            </a:r>
            <a:r>
              <a:rPr lang="en-US" dirty="0"/>
              <a:t>".) It relies on a stateless, client-server, cacheable communications protocol -- and in virtually all cases, the HTTP protocol is used. 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/>
              <a:t>A</a:t>
            </a:r>
            <a:r>
              <a:rPr lang="en-US" dirty="0" smtClean="0"/>
              <a:t>n </a:t>
            </a:r>
            <a:r>
              <a:rPr lang="en-US" dirty="0"/>
              <a:t>architecture </a:t>
            </a:r>
            <a:r>
              <a:rPr lang="en-US" dirty="0" smtClean="0"/>
              <a:t>style, first introduced in 2000.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Hugely successful, in 2010 account for 74% of public network APIs.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Maps nicely to CRUD.</a:t>
            </a:r>
          </a:p>
          <a:p>
            <a:pPr marL="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JAX-RS.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Representational State Transfer </a:t>
            </a:r>
            <a:r>
              <a:rPr lang="en-US" dirty="0" smtClean="0"/>
              <a:t>- REST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3615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 “resource-orientated API” is modeled as a resource hierarchy.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Resources</a:t>
            </a:r>
          </a:p>
          <a:p>
            <a:pPr lvl="2"/>
            <a:r>
              <a:rPr lang="en-US" dirty="0" smtClean="0"/>
              <a:t>Anything a client may need to interact with</a:t>
            </a:r>
            <a:r>
              <a:rPr lang="en-US" dirty="0"/>
              <a:t> </a:t>
            </a:r>
            <a:r>
              <a:rPr lang="en-US" dirty="0" smtClean="0"/>
              <a:t>(an entity).</a:t>
            </a:r>
          </a:p>
          <a:p>
            <a:pPr lvl="2"/>
            <a:r>
              <a:rPr lang="en-US" dirty="0" smtClean="0"/>
              <a:t>Either a </a:t>
            </a:r>
            <a:r>
              <a:rPr lang="en-US" i="1" dirty="0" smtClean="0"/>
              <a:t>simple resource </a:t>
            </a:r>
            <a:r>
              <a:rPr lang="en-US" dirty="0" smtClean="0"/>
              <a:t>or a </a:t>
            </a:r>
            <a:r>
              <a:rPr lang="en-US" i="1" dirty="0" smtClean="0"/>
              <a:t>collection resource</a:t>
            </a:r>
            <a:r>
              <a:rPr lang="en-US" dirty="0" smtClean="0"/>
              <a:t>.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Resource Names</a:t>
            </a:r>
          </a:p>
          <a:p>
            <a:pPr lvl="2"/>
            <a:r>
              <a:rPr lang="en-US" dirty="0" smtClean="0"/>
              <a:t>Identifiers for entities.</a:t>
            </a:r>
          </a:p>
          <a:p>
            <a:pPr lvl="2"/>
            <a:r>
              <a:rPr lang="en-US" dirty="0" smtClean="0"/>
              <a:t>Each resource must have it’s own unique resource name.</a:t>
            </a:r>
          </a:p>
          <a:p>
            <a:pPr lvl="2"/>
            <a:r>
              <a:rPr lang="en-US" dirty="0" smtClean="0"/>
              <a:t>Made up of the ID of the resource, the ID of any parent resource and the API service name.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Resources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92</a:t>
            </a:fld>
            <a:endParaRPr lang="de-CH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614534"/>
              </p:ext>
            </p:extLst>
          </p:nvPr>
        </p:nvGraphicFramePr>
        <p:xfrm>
          <a:off x="1186730" y="4509120"/>
          <a:ext cx="730957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1914"/>
                <a:gridCol w="1461914"/>
                <a:gridCol w="1461914"/>
                <a:gridCol w="1461914"/>
                <a:gridCol w="146191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API Service Name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Collection ID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 ID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Collection</a:t>
                      </a:r>
                      <a:r>
                        <a:rPr lang="en-US" sz="1000" baseline="0" dirty="0" smtClean="0"/>
                        <a:t> ID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 ID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//foobar.com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/books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/123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/authors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/name@example.com</a:t>
                      </a:r>
                      <a:endParaRPr lang="en-GB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44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Full Resource Name</a:t>
            </a:r>
          </a:p>
          <a:p>
            <a:pPr lvl="2"/>
            <a:r>
              <a:rPr lang="en-US" dirty="0" smtClean="0"/>
              <a:t>A scheme-less URI uniquely identifying a hierarchical resource.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//foobar.com/books/123/authors/bob@example.com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Resource Name vs URL</a:t>
            </a:r>
          </a:p>
          <a:p>
            <a:pPr lvl="2"/>
            <a:r>
              <a:rPr lang="en-US" dirty="0" smtClean="0"/>
              <a:t>Resource Names resemble normal URLs, but they’re not the same thing.</a:t>
            </a:r>
          </a:p>
          <a:p>
            <a:pPr lvl="2"/>
            <a:r>
              <a:rPr lang="en-US" dirty="0" smtClean="0"/>
              <a:t>A single resource can be exposed by different API versions and protocols.</a:t>
            </a:r>
          </a:p>
          <a:p>
            <a:pPr lvl="2"/>
            <a:r>
              <a:rPr lang="en-US" dirty="0" smtClean="0"/>
              <a:t>To use a full resource name via REST, it must be conveyed to a URL.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foobar.com/books/123/authors/bob@example.com</a:t>
            </a:r>
          </a:p>
          <a:p>
            <a:pPr lvl="2"/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Resources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391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HTTP Methods</a:t>
            </a:r>
          </a:p>
          <a:p>
            <a:pPr lvl="2"/>
            <a:r>
              <a:rPr lang="en-US" dirty="0" smtClean="0"/>
              <a:t>GET</a:t>
            </a:r>
          </a:p>
          <a:p>
            <a:pPr lvl="2"/>
            <a:r>
              <a:rPr lang="en-US" dirty="0" smtClean="0"/>
              <a:t>POST</a:t>
            </a:r>
          </a:p>
          <a:p>
            <a:pPr lvl="2"/>
            <a:r>
              <a:rPr lang="en-US" dirty="0" smtClean="0"/>
              <a:t>PUT</a:t>
            </a:r>
          </a:p>
          <a:p>
            <a:pPr lvl="2"/>
            <a:r>
              <a:rPr lang="en-US" dirty="0" smtClean="0"/>
              <a:t>DELETE</a:t>
            </a:r>
          </a:p>
          <a:p>
            <a:pPr lvl="2"/>
            <a:r>
              <a:rPr lang="en-US" i="1" dirty="0" smtClean="0"/>
              <a:t>TRACE, OPTIONS, CONNECT, PATCH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HTTP Response Codes</a:t>
            </a:r>
          </a:p>
          <a:p>
            <a:pPr lvl="2"/>
            <a:r>
              <a:rPr lang="en-US" dirty="0" smtClean="0"/>
              <a:t>1xx Informational</a:t>
            </a:r>
          </a:p>
          <a:p>
            <a:pPr lvl="2"/>
            <a:r>
              <a:rPr lang="en-US" dirty="0" smtClean="0"/>
              <a:t>2xx Success</a:t>
            </a:r>
          </a:p>
          <a:p>
            <a:pPr lvl="3"/>
            <a:r>
              <a:rPr lang="en-US" dirty="0" smtClean="0"/>
              <a:t>200 – OK</a:t>
            </a:r>
          </a:p>
          <a:p>
            <a:pPr lvl="3"/>
            <a:r>
              <a:rPr lang="en-US" dirty="0" smtClean="0"/>
              <a:t>201 - Created</a:t>
            </a:r>
          </a:p>
          <a:p>
            <a:pPr lvl="2"/>
            <a:r>
              <a:rPr lang="en-US" dirty="0" smtClean="0"/>
              <a:t>3xx Redirection</a:t>
            </a:r>
          </a:p>
          <a:p>
            <a:pPr lvl="2"/>
            <a:r>
              <a:rPr lang="en-US" dirty="0" smtClean="0"/>
              <a:t>4xx Client Error</a:t>
            </a:r>
          </a:p>
          <a:p>
            <a:pPr lvl="3"/>
            <a:r>
              <a:rPr lang="en-US" dirty="0" smtClean="0"/>
              <a:t>403 - Forbidden</a:t>
            </a:r>
          </a:p>
          <a:p>
            <a:pPr lvl="2"/>
            <a:r>
              <a:rPr lang="en-US" dirty="0" smtClean="0"/>
              <a:t>5xx Server Error</a:t>
            </a:r>
          </a:p>
          <a:p>
            <a:pPr lvl="3"/>
            <a:r>
              <a:rPr lang="en-US" dirty="0" smtClean="0"/>
              <a:t>500 – Internal Server Error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HTTP Methods and Response Codes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6114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Resources and HTTP Methods and CRUD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95</a:t>
            </a:fld>
            <a:endParaRPr lang="de-CH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716865"/>
              </p:ext>
            </p:extLst>
          </p:nvPr>
        </p:nvGraphicFramePr>
        <p:xfrm>
          <a:off x="701570" y="1916832"/>
          <a:ext cx="7740860" cy="227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7270"/>
                <a:gridCol w="2299074"/>
                <a:gridCol w="1548172"/>
                <a:gridCol w="1548172"/>
                <a:gridCol w="154817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Method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HTTP Verb Mapping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HTTP Request Body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HTTP Response Body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HTTP Response Code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List</a:t>
                      </a:r>
                      <a:endParaRPr lang="en-GB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GET &lt;collection URL&gt;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Empty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 list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200 (OK)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Get</a:t>
                      </a:r>
                      <a:endParaRPr lang="en-GB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GET &lt;resource URL&gt;</a:t>
                      </a:r>
                      <a:endParaRPr lang="en-GB" sz="1000" dirty="0" smtClean="0"/>
                    </a:p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Empty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200 (OK)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Create</a:t>
                      </a:r>
                      <a:endParaRPr lang="en-GB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POST &lt;collection URL&gt;</a:t>
                      </a:r>
                      <a:endParaRPr lang="en-GB" sz="1000" dirty="0" smtClean="0"/>
                    </a:p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201 (Created)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Update</a:t>
                      </a:r>
                      <a:endParaRPr lang="en-GB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PUT &lt;resource URL&gt;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200 (OK)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Delete</a:t>
                      </a:r>
                      <a:endParaRPr lang="en-GB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DELETE</a:t>
                      </a:r>
                      <a:r>
                        <a:rPr lang="en-US" sz="1000" baseline="0" dirty="0" smtClean="0"/>
                        <a:t> &lt;resource URL&gt;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Empty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Empty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204 (No Content)</a:t>
                      </a:r>
                      <a:endParaRPr lang="en-GB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62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Client expects responses to be in a defined representation.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Client may also send data in a defined representation.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JSON / XML.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HTTP Header Content-Type / Accept</a:t>
            </a:r>
          </a:p>
          <a:p>
            <a:pPr lvl="2"/>
            <a:r>
              <a:rPr lang="en-US" dirty="0" smtClean="0"/>
              <a:t>Content-Type – representation the client is sending.</a:t>
            </a:r>
          </a:p>
          <a:p>
            <a:pPr lvl="2"/>
            <a:r>
              <a:rPr lang="en-US" dirty="0" smtClean="0"/>
              <a:t>Accept – representation the client accepts for the response.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Representation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96</a:t>
            </a:fld>
            <a:endParaRPr lang="de-CH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7988"/>
            <a:ext cx="65" cy="421224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0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70000" lvl="2" indent="0">
              <a:buNone/>
            </a:pPr>
            <a:r>
              <a:rPr lang="en-US" dirty="0" smtClean="0"/>
              <a:t>POST /rest/books </a:t>
            </a:r>
            <a:r>
              <a:rPr lang="en-US" dirty="0"/>
              <a:t>HTTP/1.1</a:t>
            </a:r>
          </a:p>
          <a:p>
            <a:pPr marL="270000" lvl="2" indent="0">
              <a:buNone/>
            </a:pPr>
            <a:r>
              <a:rPr lang="en-US" dirty="0"/>
              <a:t>Host: </a:t>
            </a:r>
            <a:r>
              <a:rPr lang="en-US" dirty="0" smtClean="0"/>
              <a:t>foobar.com</a:t>
            </a:r>
            <a:endParaRPr lang="en-US" dirty="0"/>
          </a:p>
          <a:p>
            <a:pPr marL="270000" lvl="2" indent="0">
              <a:buNone/>
            </a:pPr>
            <a:r>
              <a:rPr lang="en-US" dirty="0" smtClean="0"/>
              <a:t>Content-Type</a:t>
            </a:r>
            <a:r>
              <a:rPr lang="en-US" dirty="0"/>
              <a:t>: </a:t>
            </a:r>
            <a:r>
              <a:rPr lang="en-US" dirty="0" smtClean="0"/>
              <a:t>application/</a:t>
            </a:r>
            <a:r>
              <a:rPr lang="en-US" dirty="0" err="1" smtClean="0"/>
              <a:t>json</a:t>
            </a:r>
            <a:endParaRPr lang="en-US" dirty="0" smtClean="0"/>
          </a:p>
          <a:p>
            <a:pPr marL="270000" lvl="2" indent="0">
              <a:buNone/>
            </a:pPr>
            <a:r>
              <a:rPr lang="en-US" dirty="0" smtClean="0"/>
              <a:t>Accept: application/</a:t>
            </a:r>
            <a:r>
              <a:rPr lang="en-US" dirty="0" err="1" smtClean="0"/>
              <a:t>json</a:t>
            </a:r>
            <a:r>
              <a:rPr lang="en-US" dirty="0" smtClean="0"/>
              <a:t> {    </a:t>
            </a:r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"</a:t>
            </a:r>
            <a:r>
              <a:rPr lang="en-US" dirty="0"/>
              <a:t>title": </a:t>
            </a:r>
            <a:r>
              <a:rPr lang="en-US" dirty="0" smtClean="0"/>
              <a:t>“Moby Dick",    </a:t>
            </a:r>
          </a:p>
          <a:p>
            <a:pPr marL="270000" lvl="2" indent="0">
              <a:buNone/>
            </a:pPr>
            <a:r>
              <a:rPr lang="en-US" dirty="0" smtClean="0"/>
              <a:t>     "</a:t>
            </a:r>
            <a:r>
              <a:rPr lang="en-US" dirty="0"/>
              <a:t>price": </a:t>
            </a:r>
            <a:r>
              <a:rPr lang="en-US" dirty="0" smtClean="0"/>
              <a:t>9.99,    </a:t>
            </a:r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"</a:t>
            </a:r>
            <a:r>
              <a:rPr lang="en-US" dirty="0"/>
              <a:t>description": </a:t>
            </a:r>
            <a:r>
              <a:rPr lang="en-US" dirty="0" smtClean="0"/>
              <a:t>“The tale of the white whale",    </a:t>
            </a:r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"</a:t>
            </a:r>
            <a:r>
              <a:rPr lang="en-US" dirty="0"/>
              <a:t>author</a:t>
            </a:r>
            <a:r>
              <a:rPr lang="en-US" dirty="0" smtClean="0"/>
              <a:t>": {      </a:t>
            </a:r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      "</a:t>
            </a:r>
            <a:r>
              <a:rPr lang="en-US" dirty="0"/>
              <a:t>name" : </a:t>
            </a:r>
            <a:r>
              <a:rPr lang="en-US" dirty="0" smtClean="0"/>
              <a:t>“Herman Melville"    </a:t>
            </a:r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}</a:t>
            </a:r>
          </a:p>
          <a:p>
            <a:pPr marL="270000" lvl="2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Create a Book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97</a:t>
            </a:fld>
            <a:endParaRPr lang="de-CH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7988"/>
            <a:ext cx="65" cy="421224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138697"/>
              </p:ext>
            </p:extLst>
          </p:nvPr>
        </p:nvGraphicFramePr>
        <p:xfrm>
          <a:off x="481553" y="1557336"/>
          <a:ext cx="8180894" cy="329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0447"/>
                <a:gridCol w="409044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Request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Response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POST /rest/books HTTP/1.1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Host: foobar.com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Content-Type: application/</a:t>
                      </a:r>
                      <a:r>
                        <a:rPr lang="en-US" sz="1400" dirty="0" err="1" smtClean="0"/>
                        <a:t>json</a:t>
                      </a:r>
                      <a:endParaRPr lang="en-US" sz="1400" dirty="0" smtClean="0"/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Accept: application/xml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{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"title": “Moby Dick",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"price": 9.99,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"description": “The tale of the white whale",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"author": {  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      "name" : “Herman Melville"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}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}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Connection:</a:t>
                      </a:r>
                      <a:r>
                        <a:rPr lang="en-GB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keep-alive</a:t>
                      </a:r>
                    </a:p>
                    <a:p>
                      <a:r>
                        <a:rPr lang="en-GB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Date:</a:t>
                      </a:r>
                      <a:r>
                        <a:rPr lang="en-GB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Wed, 12 Apr 2017 13:59:00 GMT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Content-Type: application/xml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&lt;?xml version="1.0" encoding="UTF-8"?&gt;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&lt;book id="3"&gt;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&lt;title&gt;Moby</a:t>
                      </a:r>
                      <a:r>
                        <a:rPr lang="en-US" sz="1400" baseline="0" dirty="0" smtClean="0"/>
                        <a:t> Dick</a:t>
                      </a:r>
                      <a:r>
                        <a:rPr lang="en-US" sz="1400" dirty="0" smtClean="0"/>
                        <a:t>&lt;/title&gt;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&lt;price&gt;9.99&lt;/price&gt;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&lt;description&gt;The tale of the white whale&lt;/description&gt;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&lt;author id="4"&gt;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   &lt;name&gt;Herman Melville&lt;/name&gt;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baseline="0" dirty="0" smtClean="0"/>
                        <a:t>    </a:t>
                      </a:r>
                      <a:r>
                        <a:rPr lang="en-US" sz="1400" dirty="0" smtClean="0"/>
                        <a:t>&lt;/author&gt;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&lt;/book&gt;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37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 err="1" smtClean="0"/>
              <a:t>RESTEasy</a:t>
            </a:r>
            <a:r>
              <a:rPr lang="en-US" b="1" dirty="0" smtClean="0"/>
              <a:t> </a:t>
            </a:r>
            <a:r>
              <a:rPr lang="en-US" dirty="0" smtClean="0"/>
              <a:t>is a </a:t>
            </a:r>
            <a:r>
              <a:rPr lang="en-US" dirty="0" err="1" smtClean="0"/>
              <a:t>Jboss</a:t>
            </a:r>
            <a:r>
              <a:rPr lang="en-US" dirty="0" smtClean="0"/>
              <a:t> project providing various frameworks </a:t>
            </a:r>
            <a:r>
              <a:rPr lang="en-US" dirty="0"/>
              <a:t>to help you build RESTful Web Services and RESTful Java applications. 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Implementation </a:t>
            </a:r>
            <a:r>
              <a:rPr lang="en-US" dirty="0"/>
              <a:t>of the </a:t>
            </a:r>
            <a:r>
              <a:rPr lang="en-US" dirty="0" smtClean="0"/>
              <a:t>JAX-RS specification.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Tight integration with </a:t>
            </a:r>
            <a:r>
              <a:rPr lang="en-US" dirty="0" err="1" smtClean="0"/>
              <a:t>JBoss</a:t>
            </a:r>
            <a:r>
              <a:rPr lang="en-US" dirty="0" smtClean="0"/>
              <a:t> Application Server.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RESTEasy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98</a:t>
            </a:fld>
            <a:endParaRPr lang="de-CH" dirty="0"/>
          </a:p>
        </p:txBody>
      </p:sp>
      <p:pic>
        <p:nvPicPr>
          <p:cNvPr id="2050" name="Picture 2" descr="Image result for resteasy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389" y="3380564"/>
            <a:ext cx="4890136" cy="347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70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Resources and HTTP Verbs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99</a:t>
            </a:fld>
            <a:endParaRPr lang="de-CH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body" sz="quarter" idx="10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RequestScoped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@Path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"/books"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@Produces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"application/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@Consumes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"application/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BookController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@POST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(Book book)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.createBook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(book)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@GET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List&lt;Book&gt;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findAll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.findAllBooks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@GET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@Path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"/{id}"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PathParam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"id"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Long id)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.findBookById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(id)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@PUT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(Book book)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.updateBook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(book)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@DELETE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remove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QueryParam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"id"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Long id)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.deleteBook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(id)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65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neral_Template">
  <a:themeElements>
    <a:clrScheme name="Avaloq">
      <a:dk1>
        <a:srgbClr val="000000"/>
      </a:dk1>
      <a:lt1>
        <a:srgbClr val="FFFFFF"/>
      </a:lt1>
      <a:dk2>
        <a:srgbClr val="004893"/>
      </a:dk2>
      <a:lt2>
        <a:srgbClr val="D0CEBA"/>
      </a:lt2>
      <a:accent1>
        <a:srgbClr val="004893"/>
      </a:accent1>
      <a:accent2>
        <a:srgbClr val="009EE0"/>
      </a:accent2>
      <a:accent3>
        <a:srgbClr val="9ED6F5"/>
      </a:accent3>
      <a:accent4>
        <a:srgbClr val="7E746A"/>
      </a:accent4>
      <a:accent5>
        <a:srgbClr val="75B726"/>
      </a:accent5>
      <a:accent6>
        <a:srgbClr val="EB5B3E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Ananke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72000" tIns="36000" rIns="72000" bIns="36000" rtlCol="0" anchor="ctr" anchorCtr="0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noAutofit/>
      </a:bodyPr>
      <a:lstStyle>
        <a:defPPr marL="270000" indent="-270000">
          <a:spcBef>
            <a:spcPts val="600"/>
          </a:spcBef>
          <a:buClr>
            <a:srgbClr val="004893"/>
          </a:buClr>
          <a:buFont typeface="Wingdings" panose="05000000000000000000" pitchFamily="2" charset="2"/>
          <a:buChar char="§"/>
          <a:defRPr sz="1600" dirty="0" err="1" smtClean="0"/>
        </a:defPPr>
      </a:lstStyle>
    </a:txDef>
  </a:objectDefaults>
  <a:extraClrSchemeLst>
    <a:extraClrScheme>
      <a:clrScheme name="Avaloq">
        <a:dk1>
          <a:srgbClr val="000000"/>
        </a:dk1>
        <a:lt1>
          <a:srgbClr val="FFFFFF"/>
        </a:lt1>
        <a:dk2>
          <a:srgbClr val="004893"/>
        </a:dk2>
        <a:lt2>
          <a:srgbClr val="D0CEBA"/>
        </a:lt2>
        <a:accent1>
          <a:srgbClr val="004893"/>
        </a:accent1>
        <a:accent2>
          <a:srgbClr val="009EE0"/>
        </a:accent2>
        <a:accent3>
          <a:srgbClr val="9ED6F5"/>
        </a:accent3>
        <a:accent4>
          <a:srgbClr val="7E746A"/>
        </a:accent4>
        <a:accent5>
          <a:srgbClr val="75B726"/>
        </a:accent5>
        <a:accent6>
          <a:srgbClr val="EB5B3E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Avaloq blue">
      <a:srgbClr val="004893"/>
    </a:custClr>
    <a:custClr name="Dark grey">
      <a:srgbClr val="7E746A"/>
    </a:custClr>
    <a:custClr name="Dark green">
      <a:srgbClr val="00775D"/>
    </a:custClr>
    <a:custClr name="Dark orange">
      <a:srgbClr val="B3002E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Medium blue">
      <a:srgbClr val="009EE0"/>
    </a:custClr>
    <a:custClr name="Medium grey">
      <a:srgbClr val="A09991"/>
    </a:custClr>
    <a:custClr name="Medium green">
      <a:srgbClr val="75B726"/>
    </a:custClr>
    <a:custClr name="Medium orange">
      <a:srgbClr val="EB5B3E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Light blue">
      <a:srgbClr val="9ED6F5"/>
    </a:custClr>
    <a:custClr name="Light grey">
      <a:srgbClr val="D0CEBA"/>
    </a:custClr>
    <a:custClr name="Light green">
      <a:srgbClr val="BAD581"/>
    </a:custClr>
    <a:custClr name="Light orange">
      <a:srgbClr val="FDCA5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Presentation1" id="{C1D53B02-1CE0-4073-927C-758C3101F203}" vid="{AC0D08DB-16E7-457D-8709-F0B594084F6E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valoq">
      <a:dk1>
        <a:srgbClr val="000000"/>
      </a:dk1>
      <a:lt1>
        <a:srgbClr val="FFFFFF"/>
      </a:lt1>
      <a:dk2>
        <a:srgbClr val="D0CEBA"/>
      </a:dk2>
      <a:lt2>
        <a:srgbClr val="004893"/>
      </a:lt2>
      <a:accent1>
        <a:srgbClr val="004893"/>
      </a:accent1>
      <a:accent2>
        <a:srgbClr val="009EE0"/>
      </a:accent2>
      <a:accent3>
        <a:srgbClr val="9ED6F5"/>
      </a:accent3>
      <a:accent4>
        <a:srgbClr val="7E746A"/>
      </a:accent4>
      <a:accent5>
        <a:srgbClr val="75B726"/>
      </a:accent5>
      <a:accent6>
        <a:srgbClr val="EB5B3E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9681</TotalTime>
  <Words>3516</Words>
  <Application>Microsoft Office PowerPoint</Application>
  <PresentationFormat>On-screen Show (4:3)</PresentationFormat>
  <Paragraphs>1131</Paragraphs>
  <Slides>108</Slides>
  <Notes>107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3" baseType="lpstr">
      <vt:lpstr>Arial</vt:lpstr>
      <vt:lpstr>Courier New</vt:lpstr>
      <vt:lpstr>Times New Roman</vt:lpstr>
      <vt:lpstr>Wingdings 2</vt:lpstr>
      <vt:lpstr>General_Template</vt:lpstr>
      <vt:lpstr>PowerPoint Presentation</vt:lpstr>
      <vt:lpstr>Agenda</vt:lpstr>
      <vt:lpstr>Why?</vt:lpstr>
      <vt:lpstr>Expectations</vt:lpstr>
      <vt:lpstr>“It is no way comprehensive and omits much” </vt:lpstr>
      <vt:lpstr>PowerPoint Presentation</vt:lpstr>
      <vt:lpstr>Groan</vt:lpstr>
      <vt:lpstr>JavaSE &amp; JavaEE</vt:lpstr>
      <vt:lpstr>Don’t nod off!</vt:lpstr>
      <vt:lpstr>Java EE History</vt:lpstr>
      <vt:lpstr>Java EE Specs</vt:lpstr>
      <vt:lpstr>Spec Popularity</vt:lpstr>
      <vt:lpstr>Enterprise Toolbox</vt:lpstr>
      <vt:lpstr>Java “Application Server” / Java EE Server / The Container</vt:lpstr>
      <vt:lpstr>Java “Application Server” / Java EE Server / The Container</vt:lpstr>
      <vt:lpstr>JBoss and WildFly</vt:lpstr>
      <vt:lpstr>JBoss and WildFly</vt:lpstr>
      <vt:lpstr>Agenda</vt:lpstr>
      <vt:lpstr>Not the only kid on the block</vt:lpstr>
      <vt:lpstr>PowerPoint Presentation</vt:lpstr>
      <vt:lpstr>Contents</vt:lpstr>
      <vt:lpstr>PowerPoint Presentation</vt:lpstr>
      <vt:lpstr>Context and Dependency Injection – Big Picture</vt:lpstr>
      <vt:lpstr>Context and Dependency Injection</vt:lpstr>
      <vt:lpstr>Java Bean</vt:lpstr>
      <vt:lpstr>Inversion of Control</vt:lpstr>
      <vt:lpstr>Inversion of Control (IoC)</vt:lpstr>
      <vt:lpstr>Injections Points</vt:lpstr>
      <vt:lpstr>Manual creation – new()</vt:lpstr>
      <vt:lpstr>DI via @Inject</vt:lpstr>
      <vt:lpstr>Ambiguous</vt:lpstr>
      <vt:lpstr>DI via @Inject</vt:lpstr>
      <vt:lpstr>Qualifiers</vt:lpstr>
      <vt:lpstr>Producers</vt:lpstr>
      <vt:lpstr>Interceptors</vt:lpstr>
      <vt:lpstr>A Before and After Logging Interceptor</vt:lpstr>
      <vt:lpstr>LoggingInterceptor</vt:lpstr>
      <vt:lpstr>Bean Lifecycle</vt:lpstr>
      <vt:lpstr>Scopes and Contexts</vt:lpstr>
      <vt:lpstr>beans.xml</vt:lpstr>
      <vt:lpstr>PowerPoint Presentation</vt:lpstr>
      <vt:lpstr>Java Persistence Architecture – Big Picture</vt:lpstr>
      <vt:lpstr>Java Persistent Architecture (JPA)</vt:lpstr>
      <vt:lpstr>Object Relational Mapping</vt:lpstr>
      <vt:lpstr>Entities</vt:lpstr>
      <vt:lpstr>Entities and ORM</vt:lpstr>
      <vt:lpstr>ORM - Relationship Mapping</vt:lpstr>
      <vt:lpstr>Persistence Unit, Persistence Context and Entity Manager </vt:lpstr>
      <vt:lpstr>Persistence Unit, Persistence Context and Entity Manager </vt:lpstr>
      <vt:lpstr>Entity Manager </vt:lpstr>
      <vt:lpstr>Entity Lifecycle</vt:lpstr>
      <vt:lpstr>PowerPoint Presentation</vt:lpstr>
      <vt:lpstr>Enterprise Java Beans – Big Picture</vt:lpstr>
      <vt:lpstr>Enterprise Java Beans</vt:lpstr>
      <vt:lpstr>Java Beans ?</vt:lpstr>
      <vt:lpstr>Java Bean == Component</vt:lpstr>
      <vt:lpstr>Enterprise Java Beans ?</vt:lpstr>
      <vt:lpstr>EJB Types</vt:lpstr>
      <vt:lpstr>EJB Services</vt:lpstr>
      <vt:lpstr>EJB Views </vt:lpstr>
      <vt:lpstr>Concurrency</vt:lpstr>
      <vt:lpstr>Lifecycle (Stateless EJB)</vt:lpstr>
      <vt:lpstr>Java Naming and Directory Interface (JNDI)</vt:lpstr>
      <vt:lpstr>Java Naming and Directory Interface (JNDI)</vt:lpstr>
      <vt:lpstr>JNDI Naming</vt:lpstr>
      <vt:lpstr>PowerPoint Presentation</vt:lpstr>
      <vt:lpstr>Java Messaging Service - Big Picture</vt:lpstr>
      <vt:lpstr>Java Messaging Service</vt:lpstr>
      <vt:lpstr>Messaging</vt:lpstr>
      <vt:lpstr>Java Messaging Service (JMS)</vt:lpstr>
      <vt:lpstr>JMS Destinations – Queues and Topics</vt:lpstr>
      <vt:lpstr>JMS Destinations – Queues and Topics</vt:lpstr>
      <vt:lpstr>Message Driven Beans (MDB)</vt:lpstr>
      <vt:lpstr>MDB</vt:lpstr>
      <vt:lpstr>Administered Objects</vt:lpstr>
      <vt:lpstr>Administered Objects</vt:lpstr>
      <vt:lpstr>JMS Client</vt:lpstr>
      <vt:lpstr>PowerPoint Presentation</vt:lpstr>
      <vt:lpstr>Web Services – Big Picture</vt:lpstr>
      <vt:lpstr>Web Services</vt:lpstr>
      <vt:lpstr>Web Services</vt:lpstr>
      <vt:lpstr>Simple Object Access Protocol - SOAP</vt:lpstr>
      <vt:lpstr>Web Service Definition Language – WSDL</vt:lpstr>
      <vt:lpstr>Contract First and Contract Last</vt:lpstr>
      <vt:lpstr>JAX-WS and Creating a Web Service</vt:lpstr>
      <vt:lpstr>JBoss and Apache CXF </vt:lpstr>
      <vt:lpstr>JBoss and WebServcies</vt:lpstr>
      <vt:lpstr>Universal Description, Discovery and Integration (UDDI)</vt:lpstr>
      <vt:lpstr>PowerPoint Presentation</vt:lpstr>
      <vt:lpstr>REST – Big Picture</vt:lpstr>
      <vt:lpstr>Representational State Transfer - REST</vt:lpstr>
      <vt:lpstr>REST – Resources</vt:lpstr>
      <vt:lpstr>REST – Resources</vt:lpstr>
      <vt:lpstr>REST – HTTP Methods and Response Codes</vt:lpstr>
      <vt:lpstr>REST – Resources and HTTP Methods and CRUD</vt:lpstr>
      <vt:lpstr>REST – Representation</vt:lpstr>
      <vt:lpstr>REST – Create a Book</vt:lpstr>
      <vt:lpstr>RESTEasy</vt:lpstr>
      <vt:lpstr>REST – Resources and HTTP Verbs</vt:lpstr>
      <vt:lpstr>JAX-RS - Params</vt:lpstr>
      <vt:lpstr>Postman</vt:lpstr>
      <vt:lpstr>JAX-RS and Creating a Web Service</vt:lpstr>
      <vt:lpstr>REST vs SOAP</vt:lpstr>
      <vt:lpstr>Your journey has just begun…</vt:lpstr>
      <vt:lpstr>The Future ?</vt:lpstr>
      <vt:lpstr>PowerPoint Presentation</vt:lpstr>
      <vt:lpstr>But…</vt:lpstr>
      <vt:lpstr>Top Down (WSDL to Client Implementation)</vt:lpstr>
    </vt:vector>
  </TitlesOfParts>
  <Company>Avaloq Evolution AG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Nattrass Simon</dc:creator>
  <cp:lastModifiedBy>Nattrass Simon</cp:lastModifiedBy>
  <cp:revision>210</cp:revision>
  <dcterms:created xsi:type="dcterms:W3CDTF">2016-10-31T15:26:08Z</dcterms:created>
  <dcterms:modified xsi:type="dcterms:W3CDTF">2017-04-25T09:11:25Z</dcterms:modified>
</cp:coreProperties>
</file>